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commentAuthors.xml" ContentType="application/vnd.openxmlformats-officedocument.presentationml.commentAuthors+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48" r:id="rId1"/>
  </p:sldMasterIdLst>
  <p:notesMasterIdLst>
    <p:notesMasterId r:id="rId19"/>
  </p:notesMasterIdLst>
  <p:sldIdLst>
    <p:sldId id="256" r:id="rId2"/>
    <p:sldId id="267" r:id="rId3"/>
    <p:sldId id="257" r:id="rId4"/>
    <p:sldId id="258" r:id="rId5"/>
    <p:sldId id="260" r:id="rId6"/>
    <p:sldId id="273" r:id="rId7"/>
    <p:sldId id="259" r:id="rId8"/>
    <p:sldId id="266" r:id="rId9"/>
    <p:sldId id="261" r:id="rId10"/>
    <p:sldId id="262" r:id="rId11"/>
    <p:sldId id="285" r:id="rId12"/>
    <p:sldId id="263" r:id="rId13"/>
    <p:sldId id="284" r:id="rId14"/>
    <p:sldId id="264" r:id="rId15"/>
    <p:sldId id="280" r:id="rId16"/>
    <p:sldId id="265" r:id="rId17"/>
    <p:sldId id="286" r:id="rId18"/>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Aubrie Boyer" initials="AB" lastIdx="10" clrIdx="0"/>
  <p:cmAuthor id="1" name="Kent Brown" initials="KB" lastIdx="11" clrIdx="1"/>
  <p:cmAuthor id="2" name="Martin Mahaux" initials="m" lastIdx="0" clrIdx="2"/>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77563" autoAdjust="0"/>
  </p:normalViewPr>
  <p:slideViewPr>
    <p:cSldViewPr snapToGrid="0" snapToObjects="1">
      <p:cViewPr>
        <p:scale>
          <a:sx n="70" d="100"/>
          <a:sy n="70" d="100"/>
        </p:scale>
        <p:origin x="-3456" y="-113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592"/>
    </p:cViewPr>
  </p:sorter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commentAuthors" Target="commentAuthors.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entury Gothic"/>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entury Gothic"/>
              </a:defRPr>
            </a:lvl1pPr>
          </a:lstStyle>
          <a:p>
            <a:fld id="{E5353D29-8242-1C40-9D51-EFE660154970}" type="datetimeFigureOut">
              <a:rPr lang="fr-FR" smtClean="0"/>
              <a:pPr/>
              <a:t>6/10/13</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BE" dirty="0" smtClean="0"/>
              <a:t>Cliquez pour modifier les styles du texte du masque</a:t>
            </a:r>
          </a:p>
          <a:p>
            <a:pPr lvl="1"/>
            <a:r>
              <a:rPr lang="nl-BE" dirty="0" smtClean="0"/>
              <a:t>Deuxième niveau</a:t>
            </a:r>
          </a:p>
          <a:p>
            <a:pPr lvl="2"/>
            <a:r>
              <a:rPr lang="nl-BE" dirty="0" smtClean="0"/>
              <a:t>Troisième niveau</a:t>
            </a:r>
          </a:p>
          <a:p>
            <a:pPr lvl="3"/>
            <a:r>
              <a:rPr lang="nl-BE" dirty="0" smtClean="0"/>
              <a:t>Quatrième niveau</a:t>
            </a:r>
          </a:p>
          <a:p>
            <a:pPr lvl="4"/>
            <a:r>
              <a:rPr lang="nl-BE" dirty="0" smtClean="0"/>
              <a:t>Cinquième niveau</a:t>
            </a:r>
            <a:endParaRPr lang="fr-FR" dirty="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entury Gothic"/>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entury Gothic"/>
              </a:defRPr>
            </a:lvl1pPr>
          </a:lstStyle>
          <a:p>
            <a:fld id="{8589C863-EA6A-784C-B7C6-FE7351A6545A}" type="slidenum">
              <a:rPr lang="fr-FR" smtClean="0"/>
              <a:pPr/>
              <a:t>‹#›</a:t>
            </a:fld>
            <a:endParaRPr lang="fr-FR"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815771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Century Gothic"/>
        <a:ea typeface="+mn-ea"/>
        <a:cs typeface="+mn-cs"/>
      </a:defRPr>
    </a:lvl1pPr>
    <a:lvl2pPr marL="457200" algn="l" defTabSz="457200" rtl="0" eaLnBrk="1" latinLnBrk="0" hangingPunct="1">
      <a:defRPr sz="1200" kern="1200">
        <a:solidFill>
          <a:schemeClr val="tx1"/>
        </a:solidFill>
        <a:latin typeface="Century Gothic"/>
        <a:ea typeface="+mn-ea"/>
        <a:cs typeface="+mn-cs"/>
      </a:defRPr>
    </a:lvl2pPr>
    <a:lvl3pPr marL="914400" algn="l" defTabSz="457200" rtl="0" eaLnBrk="1" latinLnBrk="0" hangingPunct="1">
      <a:defRPr sz="1200" kern="1200">
        <a:solidFill>
          <a:schemeClr val="tx1"/>
        </a:solidFill>
        <a:latin typeface="Century Gothic"/>
        <a:ea typeface="+mn-ea"/>
        <a:cs typeface="+mn-cs"/>
      </a:defRPr>
    </a:lvl3pPr>
    <a:lvl4pPr marL="1371600" algn="l" defTabSz="457200" rtl="0" eaLnBrk="1" latinLnBrk="0" hangingPunct="1">
      <a:defRPr sz="1200" kern="1200">
        <a:solidFill>
          <a:schemeClr val="tx1"/>
        </a:solidFill>
        <a:latin typeface="Century Gothic"/>
        <a:ea typeface="+mn-ea"/>
        <a:cs typeface="+mn-cs"/>
      </a:defRPr>
    </a:lvl4pPr>
    <a:lvl5pPr marL="1828800" algn="l" defTabSz="457200" rtl="0" eaLnBrk="1" latinLnBrk="0" hangingPunct="1">
      <a:defRPr sz="1200" kern="1200">
        <a:solidFill>
          <a:schemeClr val="tx1"/>
        </a:solidFill>
        <a:latin typeface="Century Gothic"/>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deliberately kept these slides minimalist – no header</a:t>
            </a:r>
            <a:r>
              <a:rPr lang="en-US" baseline="0" dirty="0" smtClean="0"/>
              <a:t> accents</a:t>
            </a:r>
            <a:r>
              <a:rPr lang="en-US" dirty="0" smtClean="0"/>
              <a:t>, footers, backgrounds, etc.</a:t>
            </a:r>
          </a:p>
          <a:p>
            <a:endParaRPr lang="en-US" dirty="0" smtClean="0"/>
          </a:p>
          <a:p>
            <a:r>
              <a:rPr lang="en-US" dirty="0" smtClean="0"/>
              <a:t>While</a:t>
            </a:r>
            <a:r>
              <a:rPr lang="en-US" baseline="0" dirty="0" smtClean="0"/>
              <a:t> we are using </a:t>
            </a:r>
            <a:r>
              <a:rPr lang="en-US" baseline="0" dirty="0" err="1" smtClean="0"/>
              <a:t>Powerpoint</a:t>
            </a:r>
            <a:r>
              <a:rPr lang="en-US" baseline="0" dirty="0" smtClean="0"/>
              <a:t> to capture these messages, this document is meant to be a dialog with you and not a one-way delivery of our message to you.</a:t>
            </a:r>
            <a:endParaRPr lang="en-US" dirty="0"/>
          </a:p>
        </p:txBody>
      </p:sp>
      <p:sp>
        <p:nvSpPr>
          <p:cNvPr id="4" name="Slide Number Placeholder 3"/>
          <p:cNvSpPr>
            <a:spLocks noGrp="1"/>
          </p:cNvSpPr>
          <p:nvPr>
            <p:ph type="sldNum" sz="quarter" idx="10"/>
          </p:nvPr>
        </p:nvSpPr>
        <p:spPr/>
        <p:txBody>
          <a:bodyPr/>
          <a:lstStyle/>
          <a:p>
            <a:fld id="{8589C863-EA6A-784C-B7C6-FE7351A6545A}" type="slidenum">
              <a:rPr lang="fr-FR" smtClean="0"/>
              <a:pPr/>
              <a:t>2</a:t>
            </a:fld>
            <a:endParaRPr lang="fr-FR"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90286893"/>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don’t make a slide like this…</a:t>
            </a:r>
            <a:endParaRPr lang="en-US" dirty="0"/>
          </a:p>
        </p:txBody>
      </p:sp>
      <p:sp>
        <p:nvSpPr>
          <p:cNvPr id="4" name="Slide Number Placeholder 3"/>
          <p:cNvSpPr>
            <a:spLocks noGrp="1"/>
          </p:cNvSpPr>
          <p:nvPr>
            <p:ph type="sldNum" sz="quarter" idx="10"/>
          </p:nvPr>
        </p:nvSpPr>
        <p:spPr/>
        <p:txBody>
          <a:bodyPr/>
          <a:lstStyle/>
          <a:p>
            <a:fld id="{8589C863-EA6A-784C-B7C6-FE7351A6545A}" type="slidenum">
              <a:rPr lang="fr-FR" smtClean="0"/>
              <a:pPr/>
              <a:t>11</a:t>
            </a:fld>
            <a:endParaRPr lang="fr-FR"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24008915"/>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noProof="0" dirty="0" smtClean="0"/>
              <a:t>Remember</a:t>
            </a:r>
            <a:r>
              <a:rPr lang="en-US" baseline="0" noProof="0" dirty="0" smtClean="0"/>
              <a:t> the 10 – 20 – 30 rule (scaling as necessary)</a:t>
            </a:r>
          </a:p>
          <a:p>
            <a:endParaRPr lang="en-US" baseline="0" noProof="0" dirty="0" smtClean="0"/>
          </a:p>
          <a:p>
            <a:r>
              <a:rPr lang="en-US" baseline="0" noProof="0" dirty="0" smtClean="0"/>
              <a:t>10 slides (maximum), including title and closing slides, for a presentation that lasts</a:t>
            </a:r>
          </a:p>
          <a:p>
            <a:r>
              <a:rPr lang="en-US" baseline="0" noProof="0" dirty="0" smtClean="0"/>
              <a:t>20 minutes. Remember that the audience tends to sit toward the back so always use at least</a:t>
            </a:r>
          </a:p>
          <a:p>
            <a:r>
              <a:rPr lang="en-US" baseline="0" noProof="0" dirty="0" smtClean="0"/>
              <a:t>30 point type so that everyone can read your slide.</a:t>
            </a:r>
          </a:p>
          <a:p>
            <a:endParaRPr lang="en-US" baseline="0" noProof="0" dirty="0" smtClean="0"/>
          </a:p>
          <a:p>
            <a:r>
              <a:rPr lang="en-US" baseline="0" noProof="0" dirty="0" smtClean="0"/>
              <a:t>Another rule is that the smallest typeface should be ½ of the age of the oldest person in the room… Or, a normally sighted person should be able to read the slide from the very back of the room.</a:t>
            </a:r>
          </a:p>
          <a:p>
            <a:endParaRPr lang="en-US" baseline="0" noProof="0" dirty="0" smtClean="0"/>
          </a:p>
          <a:p>
            <a:r>
              <a:rPr lang="en-US" baseline="0" noProof="0" dirty="0" smtClean="0"/>
              <a:t>Another heuristic: Use less than 30 words per slide. However, 0 to 5 words and a quality visual will usually impact your audience better than 30 words… </a:t>
            </a:r>
          </a:p>
          <a:p>
            <a:endParaRPr lang="en-US" baseline="0" noProof="0" dirty="0" smtClean="0"/>
          </a:p>
          <a:p>
            <a:r>
              <a:rPr lang="en-US" baseline="0" noProof="0" dirty="0" smtClean="0"/>
              <a:t>To be as safe as possible: have your slide in </a:t>
            </a:r>
            <a:r>
              <a:rPr lang="en-US" baseline="0" noProof="0" dirty="0" err="1" smtClean="0"/>
              <a:t>Powerpoint</a:t>
            </a:r>
            <a:r>
              <a:rPr lang="en-US" baseline="0" noProof="0" dirty="0" smtClean="0"/>
              <a:t> and PDF formats, stored in the cloud and on a USB key. You can even generate a self-contained PPS.</a:t>
            </a:r>
          </a:p>
          <a:p>
            <a:endParaRPr lang="en-US" baseline="0" noProof="0" dirty="0" smtClean="0"/>
          </a:p>
          <a:p>
            <a:r>
              <a:rPr lang="en-US" baseline="0" noProof="0" dirty="0" smtClean="0"/>
              <a:t>Many older data projectors (more than 2-3 years old) have trouble interfacing to Apple products so you may be forced to present on a Windows machine even if you are an Apple product user – please try to test your presentations for Windows compatibility.</a:t>
            </a:r>
          </a:p>
          <a:p>
            <a:endParaRPr lang="en-US" baseline="0" noProof="0" dirty="0" smtClean="0"/>
          </a:p>
          <a:p>
            <a:r>
              <a:rPr lang="en-US" baseline="0" noProof="0" dirty="0" smtClean="0"/>
              <a:t>DID YOU NOTICE THAT THE SLIDE FORMATTING CHANGED BETWEEN SLIDES? Be careful when changing formatting between slides. Inconsistent slide formatting can feel “w</a:t>
            </a:r>
            <a:r>
              <a:rPr lang="en-US" i="0" baseline="0" noProof="0" dirty="0" smtClean="0"/>
              <a:t>rong” to the audience so use inconsistent formatting with caution…</a:t>
            </a:r>
            <a:endParaRPr lang="en-US" baseline="0" noProof="0" dirty="0" smtClean="0"/>
          </a:p>
          <a:p>
            <a:endParaRPr lang="en-US" noProof="0" dirty="0"/>
          </a:p>
        </p:txBody>
      </p:sp>
      <p:sp>
        <p:nvSpPr>
          <p:cNvPr id="4" name="Espace réservé du numéro de diapositive 3"/>
          <p:cNvSpPr>
            <a:spLocks noGrp="1"/>
          </p:cNvSpPr>
          <p:nvPr>
            <p:ph type="sldNum" sz="quarter" idx="10"/>
          </p:nvPr>
        </p:nvSpPr>
        <p:spPr/>
        <p:txBody>
          <a:bodyPr/>
          <a:lstStyle/>
          <a:p>
            <a:fld id="{8589C863-EA6A-784C-B7C6-FE7351A6545A}" type="slidenum">
              <a:rPr lang="fr-FR" smtClean="0"/>
              <a:pPr/>
              <a:t>12</a:t>
            </a:fld>
            <a:endParaRPr lang="fr-F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589C863-EA6A-784C-B7C6-FE7351A6545A}" type="slidenum">
              <a:rPr lang="fr-FR" smtClean="0"/>
              <a:pPr/>
              <a:t>13</a:t>
            </a:fld>
            <a:endParaRPr lang="fr-F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smtClean="0"/>
              <a:t>When asking questions to the audience, </a:t>
            </a:r>
            <a:r>
              <a:rPr lang="en-US" noProof="0" dirty="0" smtClean="0"/>
              <a:t>recognize</a:t>
            </a:r>
            <a:r>
              <a:rPr lang="en-US" dirty="0" smtClean="0"/>
              <a:t> </a:t>
            </a:r>
            <a:r>
              <a:rPr lang="en-US" baseline="0" dirty="0" smtClean="0"/>
              <a:t>the value of your audience. Ask about what they think of some polemic (potentially contentious) position, potentially by doing a poll, or by asking an open-ended question. Even if nobody answers, this technique helps you to engage with the audience. </a:t>
            </a:r>
          </a:p>
          <a:p>
            <a:endParaRPr lang="en-US" baseline="0" dirty="0" smtClean="0"/>
          </a:p>
          <a:p>
            <a:r>
              <a:rPr lang="en-US" baseline="0" dirty="0" smtClean="0"/>
              <a:t>If someone answers with something unexpected, or disagrees with you, you can ask the audience for their opinion </a:t>
            </a:r>
            <a:r>
              <a:rPr lang="en-US" baseline="0" dirty="0" smtClean="0">
                <a:sym typeface="Wingdings" pitchFamily="2" charset="2"/>
              </a:rPr>
              <a:t></a:t>
            </a:r>
            <a:r>
              <a:rPr lang="en-US" baseline="0" dirty="0" smtClean="0"/>
              <a:t> who agrees with the opposing position to determine the degree of opposition to your assertion(s). Ask why they disagree, then we suggest that you try to recognize the valuable contributions of both points of view. Consider making an offer to discuss the matter further after the presentation if you can’t close the debate during the presentation. And, if appropriate, remember that you can always refer the audience to your paper… </a:t>
            </a:r>
          </a:p>
          <a:p>
            <a:endParaRPr lang="en-US" baseline="0" dirty="0" smtClean="0"/>
          </a:p>
          <a:p>
            <a:r>
              <a:rPr lang="en-US" baseline="0" dirty="0" smtClean="0"/>
              <a:t>You can ask your audience whether they have specific knowledge about certain areas touched upon by your work. You can increase engagement by polling your audience to see whether they think your research hypothesis was proven or disproven by your work.</a:t>
            </a:r>
          </a:p>
          <a:p>
            <a:endParaRPr lang="en-US" baseline="0" dirty="0" smtClean="0"/>
          </a:p>
          <a:p>
            <a:r>
              <a:rPr lang="en-US" baseline="0" dirty="0" smtClean="0"/>
              <a:t>Remember that you can always poll your audience on anything that you would really would like to know about – after all, they are all RE researchers or practitioners just like you!  Just be careful to manage your time – everyone has to have their turn to present.</a:t>
            </a:r>
            <a:endParaRPr lang="en-US" dirty="0"/>
          </a:p>
        </p:txBody>
      </p:sp>
      <p:sp>
        <p:nvSpPr>
          <p:cNvPr id="4" name="Espace réservé du numéro de diapositive 3"/>
          <p:cNvSpPr>
            <a:spLocks noGrp="1"/>
          </p:cNvSpPr>
          <p:nvPr>
            <p:ph type="sldNum" sz="quarter" idx="10"/>
          </p:nvPr>
        </p:nvSpPr>
        <p:spPr/>
        <p:txBody>
          <a:bodyPr/>
          <a:lstStyle/>
          <a:p>
            <a:fld id="{8589C863-EA6A-784C-B7C6-FE7351A6545A}" type="slidenum">
              <a:rPr lang="fr-FR" smtClean="0"/>
              <a:pPr/>
              <a:t>14</a:t>
            </a:fld>
            <a:endParaRPr lang="fr-F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are comfortable</a:t>
            </a:r>
            <a:r>
              <a:rPr lang="en-US" baseline="0" dirty="0" smtClean="0"/>
              <a:t> and having fun then your audience will have fun along with you. </a:t>
            </a:r>
          </a:p>
          <a:p>
            <a:endParaRPr lang="en-US" baseline="0" dirty="0" smtClean="0"/>
          </a:p>
          <a:p>
            <a:r>
              <a:rPr lang="en-US" baseline="0" dirty="0" smtClean="0"/>
              <a:t>RELAX!!! Everyone really is there to hear what you have to say and to learn from you so enjoy the opportunity.</a:t>
            </a:r>
          </a:p>
          <a:p>
            <a:endParaRPr lang="en-US" baseline="0" dirty="0" smtClean="0"/>
          </a:p>
          <a:p>
            <a:r>
              <a:rPr lang="en-US" baseline="0" dirty="0" smtClean="0"/>
              <a:t>If you have a quiet voice, consider asking someone you know for help on learning how to project your voice out to the audience. The techniques may seem weird at first but stage actors have been using them for a very long time.</a:t>
            </a:r>
            <a:endParaRPr lang="en-US" dirty="0"/>
          </a:p>
        </p:txBody>
      </p:sp>
      <p:sp>
        <p:nvSpPr>
          <p:cNvPr id="4" name="Slide Number Placeholder 3"/>
          <p:cNvSpPr>
            <a:spLocks noGrp="1"/>
          </p:cNvSpPr>
          <p:nvPr>
            <p:ph type="sldNum" sz="quarter" idx="10"/>
          </p:nvPr>
        </p:nvSpPr>
        <p:spPr/>
        <p:txBody>
          <a:bodyPr/>
          <a:lstStyle/>
          <a:p>
            <a:fld id="{8589C863-EA6A-784C-B7C6-FE7351A6545A}" type="slidenum">
              <a:rPr lang="fr-FR" smtClean="0"/>
              <a:pPr/>
              <a:t>15</a:t>
            </a:fld>
            <a:endParaRPr lang="fr-F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noProof="0" dirty="0" smtClean="0"/>
              <a:t>Do you have to use a slideshow ? </a:t>
            </a:r>
          </a:p>
          <a:p>
            <a:endParaRPr lang="en-US" noProof="0" dirty="0" smtClean="0"/>
          </a:p>
          <a:p>
            <a:r>
              <a:rPr lang="en-US" noProof="0" dirty="0" smtClean="0"/>
              <a:t>Slides are expected in our conferences, but in some disciplines conference</a:t>
            </a:r>
            <a:r>
              <a:rPr lang="en-US" baseline="0" noProof="0" dirty="0" smtClean="0"/>
              <a:t> presentations are done </a:t>
            </a:r>
            <a:r>
              <a:rPr lang="en-US" noProof="0" dirty="0" smtClean="0"/>
              <a:t>without slides. No</a:t>
            </a:r>
            <a:r>
              <a:rPr lang="en-US" baseline="0" noProof="0" dirty="0" smtClean="0"/>
              <a:t> slides means the audience will concentrate on you, and you will concentrate on the audience. </a:t>
            </a:r>
          </a:p>
          <a:p>
            <a:endParaRPr lang="en-US" baseline="0" noProof="0" dirty="0" smtClean="0"/>
          </a:p>
          <a:p>
            <a:r>
              <a:rPr lang="en-US" baseline="0" noProof="0" dirty="0" smtClean="0"/>
              <a:t>Be creative, but respectful... Can you deliver your message with… a poem, a song, a role-play, a video… Big Post-its, Big Posters…? Something that will make your presentation more memorable without distracting from delivering your message?</a:t>
            </a:r>
            <a:r>
              <a:rPr lang="en-US" baseline="0" noProof="0" dirty="0"/>
              <a:t> </a:t>
            </a:r>
            <a:r>
              <a:rPr lang="en-US" baseline="0" noProof="0" dirty="0" smtClean="0"/>
              <a:t>Feel free to try out something new but make sure that you have tried it at home first to ensure that your audience still engages with you.</a:t>
            </a:r>
          </a:p>
        </p:txBody>
      </p:sp>
      <p:sp>
        <p:nvSpPr>
          <p:cNvPr id="4" name="Espace réservé du numéro de diapositive 3"/>
          <p:cNvSpPr>
            <a:spLocks noGrp="1"/>
          </p:cNvSpPr>
          <p:nvPr>
            <p:ph type="sldNum" sz="quarter" idx="10"/>
          </p:nvPr>
        </p:nvSpPr>
        <p:spPr/>
        <p:txBody>
          <a:bodyPr/>
          <a:lstStyle/>
          <a:p>
            <a:fld id="{8589C863-EA6A-784C-B7C6-FE7351A6545A}" type="slidenum">
              <a:rPr lang="fr-FR" smtClean="0"/>
              <a:pPr/>
              <a:t>16</a:t>
            </a:fld>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b="0" i="0" baseline="0" noProof="0" dirty="0" smtClean="0"/>
              <a:t>You may or may not know us but we are among the more outgoing members of our community and have a genuine interest in helping others learn how to engage with their audiences. Feel free to come up and chat with us any time!</a:t>
            </a:r>
            <a:endParaRPr lang="en-US" b="0" i="0" noProof="0" dirty="0">
              <a:solidFill>
                <a:srgbClr val="FF0000"/>
              </a:solidFill>
            </a:endParaRPr>
          </a:p>
        </p:txBody>
      </p:sp>
      <p:sp>
        <p:nvSpPr>
          <p:cNvPr id="4" name="Espace réservé du numéro de diapositive 3"/>
          <p:cNvSpPr>
            <a:spLocks noGrp="1"/>
          </p:cNvSpPr>
          <p:nvPr>
            <p:ph type="sldNum" sz="quarter" idx="10"/>
          </p:nvPr>
        </p:nvSpPr>
        <p:spPr/>
        <p:txBody>
          <a:bodyPr/>
          <a:lstStyle/>
          <a:p>
            <a:fld id="{8589C863-EA6A-784C-B7C6-FE7351A6545A}" type="slidenum">
              <a:rPr lang="fr-FR" smtClean="0"/>
              <a:pPr/>
              <a:t>3</a:t>
            </a:fld>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quick overview of what we cover in this slide deck</a:t>
            </a:r>
            <a:endParaRPr lang="en-US" dirty="0"/>
          </a:p>
        </p:txBody>
      </p:sp>
      <p:sp>
        <p:nvSpPr>
          <p:cNvPr id="4" name="Slide Number Placeholder 3"/>
          <p:cNvSpPr>
            <a:spLocks noGrp="1"/>
          </p:cNvSpPr>
          <p:nvPr>
            <p:ph type="sldNum" sz="quarter" idx="10"/>
          </p:nvPr>
        </p:nvSpPr>
        <p:spPr/>
        <p:txBody>
          <a:bodyPr/>
          <a:lstStyle/>
          <a:p>
            <a:fld id="{8589C863-EA6A-784C-B7C6-FE7351A6545A}" type="slidenum">
              <a:rPr lang="fr-FR" smtClean="0"/>
              <a:pPr/>
              <a:t>4</a:t>
            </a:fld>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noProof="0" dirty="0" smtClean="0"/>
              <a:t>Please engage with</a:t>
            </a:r>
            <a:r>
              <a:rPr lang="en-US" baseline="0" noProof="0" dirty="0" smtClean="0"/>
              <a:t> your </a:t>
            </a:r>
            <a:r>
              <a:rPr lang="en-US" noProof="0" dirty="0" smtClean="0"/>
              <a:t>session chair as early as possible so that</a:t>
            </a:r>
            <a:r>
              <a:rPr lang="en-US" baseline="0" noProof="0" dirty="0" smtClean="0"/>
              <a:t> the session chair can be more helpful to you (the presenter) and the audience. The chair will work with you, the presenters, to ensure that your presentation quality is there, that you feel good, that you are prepared to deliver the best presentation that you can. The session chairs are responsible for helping you to succeed with your presentation and they keep an eye on the time (if you don’t), they facilitate questions and answer sessions, and simply do their best to ensure that everything goes well.</a:t>
            </a:r>
          </a:p>
          <a:p>
            <a:endParaRPr lang="en-US" baseline="0" noProof="0" dirty="0" smtClean="0"/>
          </a:p>
          <a:p>
            <a:r>
              <a:rPr lang="en-US" baseline="0" noProof="0" dirty="0" smtClean="0"/>
              <a:t>Please do your best to forward your presentation to your session chair as early as possible so that they can review the material and provide feedback if necessary.</a:t>
            </a:r>
            <a:endParaRPr lang="en-US" noProof="0" dirty="0"/>
          </a:p>
        </p:txBody>
      </p:sp>
      <p:sp>
        <p:nvSpPr>
          <p:cNvPr id="4" name="Espace réservé du numéro de diapositive 3"/>
          <p:cNvSpPr>
            <a:spLocks noGrp="1"/>
          </p:cNvSpPr>
          <p:nvPr>
            <p:ph type="sldNum" sz="quarter" idx="10"/>
          </p:nvPr>
        </p:nvSpPr>
        <p:spPr/>
        <p:txBody>
          <a:bodyPr/>
          <a:lstStyle/>
          <a:p>
            <a:fld id="{8589C863-EA6A-784C-B7C6-FE7351A6545A}" type="slidenum">
              <a:rPr lang="fr-FR" smtClean="0"/>
              <a:pPr/>
              <a:t>5</a:t>
            </a:fld>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smtClean="0"/>
              <a:t>Isn’t</a:t>
            </a:r>
            <a:r>
              <a:rPr lang="fr-FR" dirty="0" smtClean="0"/>
              <a:t> </a:t>
            </a:r>
            <a:r>
              <a:rPr lang="fr-FR" dirty="0" err="1" smtClean="0"/>
              <a:t>this</a:t>
            </a:r>
            <a:r>
              <a:rPr lang="fr-FR" dirty="0" smtClean="0"/>
              <a:t> </a:t>
            </a:r>
            <a:r>
              <a:rPr lang="fr-FR" dirty="0" err="1" smtClean="0"/>
              <a:t>slide</a:t>
            </a:r>
            <a:r>
              <a:rPr lang="fr-FR" dirty="0" smtClean="0"/>
              <a:t> </a:t>
            </a:r>
            <a:r>
              <a:rPr lang="fr-FR" dirty="0" err="1" smtClean="0"/>
              <a:t>amazingly</a:t>
            </a:r>
            <a:r>
              <a:rPr lang="fr-FR" dirty="0" smtClean="0"/>
              <a:t> effective?</a:t>
            </a:r>
            <a:endParaRPr lang="fr-FR" dirty="0"/>
          </a:p>
        </p:txBody>
      </p:sp>
      <p:sp>
        <p:nvSpPr>
          <p:cNvPr id="4" name="Espace réservé du numéro de diapositive 3"/>
          <p:cNvSpPr>
            <a:spLocks noGrp="1"/>
          </p:cNvSpPr>
          <p:nvPr>
            <p:ph type="sldNum" sz="quarter" idx="10"/>
          </p:nvPr>
        </p:nvSpPr>
        <p:spPr/>
        <p:txBody>
          <a:bodyPr/>
          <a:lstStyle/>
          <a:p>
            <a:fld id="{8589C863-EA6A-784C-B7C6-FE7351A6545A}" type="slidenum">
              <a:rPr lang="fr-FR" smtClean="0"/>
              <a:pPr/>
              <a:t>6</a:t>
            </a:fld>
            <a:endParaRPr 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noProof="0" dirty="0" smtClean="0"/>
              <a:t>Present yourself quickly – Why are you the right person to talk about this </a:t>
            </a:r>
            <a:r>
              <a:rPr lang="en-US" b="0" i="0" noProof="0" dirty="0" smtClean="0">
                <a:solidFill>
                  <a:srgbClr val="FF0000"/>
                </a:solidFill>
              </a:rPr>
              <a:t>topic</a:t>
            </a:r>
            <a:r>
              <a:rPr lang="en-US" noProof="0" dirty="0" smtClean="0"/>
              <a:t>? This might include a</a:t>
            </a:r>
            <a:r>
              <a:rPr lang="en-US" baseline="0" noProof="0" dirty="0" smtClean="0"/>
              <a:t> quick word on past work – </a:t>
            </a:r>
            <a:r>
              <a:rPr lang="en-US" noProof="0" dirty="0" smtClean="0"/>
              <a:t>skip this slide if</a:t>
            </a:r>
            <a:r>
              <a:rPr lang="en-US" baseline="0" noProof="0" dirty="0" smtClean="0"/>
              <a:t> the Session Chair did such a great job that all has been said already. </a:t>
            </a:r>
          </a:p>
          <a:p>
            <a:endParaRPr lang="en-US" noProof="0" dirty="0" smtClean="0"/>
          </a:p>
          <a:p>
            <a:r>
              <a:rPr lang="en-US" noProof="0" dirty="0" smtClean="0"/>
              <a:t>It is always useful to know who is in the audience… If the session Chair did not characterize</a:t>
            </a:r>
            <a:r>
              <a:rPr lang="en-US" baseline="0" noProof="0" dirty="0" smtClean="0"/>
              <a:t> your audience for you</a:t>
            </a:r>
            <a:r>
              <a:rPr lang="en-US" noProof="0" dirty="0" smtClean="0"/>
              <a:t>, a simple question at the beginning</a:t>
            </a:r>
            <a:r>
              <a:rPr lang="en-US" baseline="0" noProof="0" dirty="0" smtClean="0"/>
              <a:t> of your presentation might help you to understand who is in the audience and to connect with them</a:t>
            </a:r>
            <a:endParaRPr lang="en-US" noProof="0" dirty="0"/>
          </a:p>
        </p:txBody>
      </p:sp>
      <p:sp>
        <p:nvSpPr>
          <p:cNvPr id="4" name="Espace réservé du numéro de diapositive 3"/>
          <p:cNvSpPr>
            <a:spLocks noGrp="1"/>
          </p:cNvSpPr>
          <p:nvPr>
            <p:ph type="sldNum" sz="quarter" idx="10"/>
          </p:nvPr>
        </p:nvSpPr>
        <p:spPr/>
        <p:txBody>
          <a:bodyPr/>
          <a:lstStyle/>
          <a:p>
            <a:fld id="{8589C863-EA6A-784C-B7C6-FE7351A6545A}" type="slidenum">
              <a:rPr lang="fr-FR" smtClean="0"/>
              <a:pPr/>
              <a:t>7</a:t>
            </a:fld>
            <a:endParaRPr lang="fr-F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noProof="0" dirty="0" smtClean="0"/>
              <a:t>A story? Well, yes… The traditional</a:t>
            </a:r>
            <a:r>
              <a:rPr lang="en-US" baseline="0" noProof="0" dirty="0" smtClean="0"/>
              <a:t> story arc consists on an </a:t>
            </a:r>
            <a:r>
              <a:rPr lang="en-US" noProof="0" dirty="0" smtClean="0"/>
              <a:t>inciting incident,</a:t>
            </a:r>
            <a:r>
              <a:rPr lang="en-US" baseline="0" noProof="0" dirty="0" smtClean="0"/>
              <a:t> a conflict and a resolution. In research this is the context of the problem, </a:t>
            </a:r>
            <a:r>
              <a:rPr lang="en-US" noProof="0" dirty="0" smtClean="0"/>
              <a:t>your research question(s) and your research results.  </a:t>
            </a:r>
          </a:p>
          <a:p>
            <a:endParaRPr lang="en-US" noProof="0" dirty="0" smtClean="0"/>
          </a:p>
          <a:p>
            <a:r>
              <a:rPr lang="en-US" noProof="0" dirty="0" smtClean="0"/>
              <a:t>Consider using characters to help you think through</a:t>
            </a:r>
            <a:r>
              <a:rPr lang="en-US" baseline="0" noProof="0" dirty="0" smtClean="0"/>
              <a:t> your story</a:t>
            </a:r>
            <a:r>
              <a:rPr lang="en-US" noProof="0" dirty="0" smtClean="0"/>
              <a:t>… The</a:t>
            </a:r>
            <a:r>
              <a:rPr lang="en-US" baseline="0" noProof="0" dirty="0" smtClean="0"/>
              <a:t> character’s journey</a:t>
            </a:r>
            <a:r>
              <a:rPr lang="en-US" noProof="0" dirty="0" smtClean="0"/>
              <a:t> is the mental journey that your audience must take to follow your work.</a:t>
            </a:r>
          </a:p>
          <a:p>
            <a:endParaRPr lang="en-US" noProof="0" dirty="0" smtClean="0"/>
          </a:p>
          <a:p>
            <a:r>
              <a:rPr lang="en-US" noProof="0" dirty="0" smtClean="0"/>
              <a:t>A</a:t>
            </a:r>
            <a:r>
              <a:rPr lang="en-US" baseline="0" noProof="0" dirty="0" smtClean="0"/>
              <a:t> story board is a great preparation tool - consider developing a story board before you create any of your slides… Think through the timeline of your story (your work), sketch some visuals that illustrate your thinking and remember, these are sketches for YOU, you don’t have to be an artist to use this technique to achieve great results </a:t>
            </a:r>
            <a:r>
              <a:rPr lang="en-US" baseline="0" noProof="0" dirty="0" err="1" smtClean="0">
                <a:sym typeface="Wingdings" pitchFamily="2" charset="2"/>
              </a:rPr>
              <a:t></a:t>
            </a:r>
            <a:endParaRPr lang="en-US" baseline="0" noProof="0" dirty="0" smtClean="0">
              <a:sym typeface="Wingdings" pitchFamily="2" charset="2"/>
            </a:endParaRPr>
          </a:p>
          <a:p>
            <a:endParaRPr lang="en-US" baseline="0" noProof="0" dirty="0" smtClean="0">
              <a:sym typeface="Wingdings" pitchFamily="2" charset="2"/>
            </a:endParaRPr>
          </a:p>
          <a:p>
            <a:r>
              <a:rPr lang="en-US" baseline="0" noProof="0" dirty="0" smtClean="0">
                <a:sym typeface="Wingdings" pitchFamily="2" charset="2"/>
              </a:rPr>
              <a:t>Make sure your story reflects the title of your paper: this is what attracted the audience in the first place!</a:t>
            </a:r>
            <a:endParaRPr lang="en-US" noProof="0" dirty="0"/>
          </a:p>
        </p:txBody>
      </p:sp>
      <p:sp>
        <p:nvSpPr>
          <p:cNvPr id="4" name="Espace réservé du numéro de diapositive 3"/>
          <p:cNvSpPr>
            <a:spLocks noGrp="1"/>
          </p:cNvSpPr>
          <p:nvPr>
            <p:ph type="sldNum" sz="quarter" idx="10"/>
          </p:nvPr>
        </p:nvSpPr>
        <p:spPr/>
        <p:txBody>
          <a:bodyPr/>
          <a:lstStyle/>
          <a:p>
            <a:fld id="{8589C863-EA6A-784C-B7C6-FE7351A6545A}" type="slidenum">
              <a:rPr lang="fr-FR" smtClean="0"/>
              <a:pPr/>
              <a:t>8</a:t>
            </a:fld>
            <a:endParaRPr lang="fr-F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noProof="0" dirty="0" smtClean="0"/>
              <a:t>Really</a:t>
            </a:r>
            <a:r>
              <a:rPr lang="en-US" baseline="0" noProof="0" dirty="0" smtClean="0"/>
              <a:t> think about the original contribution made by your work…</a:t>
            </a:r>
          </a:p>
          <a:p>
            <a:endParaRPr lang="en-US" baseline="0" noProof="0" dirty="0" smtClean="0"/>
          </a:p>
          <a:p>
            <a:r>
              <a:rPr lang="en-US" baseline="0" noProof="0" dirty="0" smtClean="0"/>
              <a:t>Does it highlight a new problem? Then spend more time on Motivations &amp; Background. </a:t>
            </a:r>
          </a:p>
          <a:p>
            <a:endParaRPr lang="en-US" baseline="0" noProof="0" dirty="0" smtClean="0"/>
          </a:p>
          <a:p>
            <a:r>
              <a:rPr lang="en-US" baseline="0" noProof="0" dirty="0" smtClean="0"/>
              <a:t>Does it use an original and particularly useful methodology? Then tell us about the methodology, otherwise present only a brief summary. We know your methodology is OK since your paper has been accepted… So tell us only if it has some value in telling about it. </a:t>
            </a:r>
          </a:p>
          <a:p>
            <a:endParaRPr lang="en-US" baseline="0" noProof="0" dirty="0" smtClean="0"/>
          </a:p>
          <a:p>
            <a:r>
              <a:rPr lang="en-US" baseline="0" noProof="0" dirty="0" smtClean="0"/>
              <a:t>You have interesting results? Can they be applied to practice ? Then tell us how! </a:t>
            </a:r>
          </a:p>
          <a:p>
            <a:endParaRPr lang="en-US" baseline="0" noProof="0" dirty="0" smtClean="0"/>
          </a:p>
          <a:p>
            <a:r>
              <a:rPr lang="en-US" baseline="0" noProof="0" dirty="0" smtClean="0"/>
              <a:t>Can the results be used by other researchers? Tell us how… </a:t>
            </a:r>
          </a:p>
          <a:p>
            <a:endParaRPr lang="en-US" baseline="0" noProof="0" dirty="0" smtClean="0"/>
          </a:p>
          <a:p>
            <a:r>
              <a:rPr lang="en-US" baseline="0" noProof="0" dirty="0" smtClean="0"/>
              <a:t>You have great plans for the future? You want to invite others to join you? Tell us how to be a part of the future…</a:t>
            </a:r>
          </a:p>
          <a:p>
            <a:endParaRPr lang="en-US" baseline="0" noProof="0" dirty="0" smtClean="0"/>
          </a:p>
          <a:p>
            <a:r>
              <a:rPr lang="en-US" baseline="0" noProof="0" dirty="0" smtClean="0"/>
              <a:t>You want to discuss your conclusions with the audience? Then spend more time on the conclusions, and invite people to react, to share… </a:t>
            </a:r>
            <a:endParaRPr lang="en-US" noProof="0" dirty="0"/>
          </a:p>
        </p:txBody>
      </p:sp>
      <p:sp>
        <p:nvSpPr>
          <p:cNvPr id="4" name="Espace réservé du numéro de diapositive 3"/>
          <p:cNvSpPr>
            <a:spLocks noGrp="1"/>
          </p:cNvSpPr>
          <p:nvPr>
            <p:ph type="sldNum" sz="quarter" idx="10"/>
          </p:nvPr>
        </p:nvSpPr>
        <p:spPr/>
        <p:txBody>
          <a:bodyPr/>
          <a:lstStyle/>
          <a:p>
            <a:fld id="{8589C863-EA6A-784C-B7C6-FE7351A6545A}" type="slidenum">
              <a:rPr lang="fr-FR" smtClean="0"/>
              <a:pPr/>
              <a:t>9</a:t>
            </a:fld>
            <a:endParaRPr lang="fr-F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noProof="0" dirty="0" smtClean="0"/>
              <a:t>Industry</a:t>
            </a:r>
            <a:r>
              <a:rPr lang="en-US" baseline="0" noProof="0" dirty="0" smtClean="0"/>
              <a:t> presentations have the s</a:t>
            </a:r>
            <a:r>
              <a:rPr lang="en-US" noProof="0" dirty="0" smtClean="0"/>
              <a:t>ame deliverables</a:t>
            </a:r>
            <a:r>
              <a:rPr lang="en-US" baseline="0" noProof="0" dirty="0" smtClean="0"/>
              <a:t> </a:t>
            </a:r>
            <a:r>
              <a:rPr lang="en-US" noProof="0" dirty="0" smtClean="0"/>
              <a:t>as </a:t>
            </a:r>
            <a:r>
              <a:rPr lang="en-US" baseline="0" noProof="0" dirty="0" smtClean="0"/>
              <a:t>research papers: what are you bringing to the audience ? </a:t>
            </a:r>
          </a:p>
          <a:p>
            <a:endParaRPr lang="en-US" baseline="0" noProof="0" dirty="0" smtClean="0"/>
          </a:p>
          <a:p>
            <a:r>
              <a:rPr lang="en-US" baseline="0" noProof="0" dirty="0" smtClean="0"/>
              <a:t>This is a generic outline and it may not apply to your circumstance…  </a:t>
            </a:r>
          </a:p>
          <a:p>
            <a:endParaRPr lang="en-US" baseline="0" noProof="0" dirty="0" smtClean="0"/>
          </a:p>
          <a:p>
            <a:r>
              <a:rPr lang="en-US" baseline="0" noProof="0" dirty="0" smtClean="0"/>
              <a:t>Obviously, you can present your material in any way that you choose but please be responsible about this… There should be a good reason for you to have a different structure and your audience does have </a:t>
            </a:r>
            <a:r>
              <a:rPr lang="en-US" i="1" baseline="0" noProof="0" dirty="0" smtClean="0"/>
              <a:t>some</a:t>
            </a:r>
            <a:r>
              <a:rPr lang="en-US" i="0" baseline="0" noProof="0" dirty="0" smtClean="0"/>
              <a:t> expectations of you… </a:t>
            </a:r>
            <a:r>
              <a:rPr lang="en-US" b="1" i="1" baseline="0" noProof="0" dirty="0" smtClean="0"/>
              <a:t>remember that you are presenting a narrative so choose accordingly.</a:t>
            </a:r>
            <a:endParaRPr lang="en-US" b="1" i="1" noProof="0" dirty="0"/>
          </a:p>
        </p:txBody>
      </p:sp>
      <p:sp>
        <p:nvSpPr>
          <p:cNvPr id="4" name="Espace réservé du numéro de diapositive 3"/>
          <p:cNvSpPr>
            <a:spLocks noGrp="1"/>
          </p:cNvSpPr>
          <p:nvPr>
            <p:ph type="sldNum" sz="quarter" idx="10"/>
          </p:nvPr>
        </p:nvSpPr>
        <p:spPr/>
        <p:txBody>
          <a:bodyPr/>
          <a:lstStyle/>
          <a:p>
            <a:fld id="{8589C863-EA6A-784C-B7C6-FE7351A6545A}" type="slidenum">
              <a:rPr lang="fr-FR" smtClean="0"/>
              <a:pPr/>
              <a:t>10</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nl-BE"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4222238-942B-4C31-8A99-B1DCD4EAD343}" type="datetime1">
              <a:rPr lang="fr-FR" smtClean="0"/>
              <a:pPr/>
              <a:t>6/10/13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0494924E-99B8-234E-86F8-3C218D12EA6C}" type="slidenum">
              <a:rPr lang="fr-FR" smtClean="0"/>
              <a:pPr/>
              <a:t>‹#›</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e la date 3"/>
          <p:cNvSpPr>
            <a:spLocks noGrp="1"/>
          </p:cNvSpPr>
          <p:nvPr>
            <p:ph type="dt" sz="half" idx="10"/>
          </p:nvPr>
        </p:nvSpPr>
        <p:spPr/>
        <p:txBody>
          <a:bodyPr/>
          <a:lstStyle/>
          <a:p>
            <a:fld id="{8ADBA3CD-C98D-4D9D-8508-BC512F771371}" type="datetime1">
              <a:rPr lang="fr-FR" smtClean="0"/>
              <a:pPr/>
              <a:t>6/10/13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0494924E-99B8-234E-86F8-3C218D12EA6C}" type="slidenum">
              <a:rPr lang="fr-FR" smtClean="0"/>
              <a:pPr/>
              <a:t>‹#›</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nl-BE"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e la date 3"/>
          <p:cNvSpPr>
            <a:spLocks noGrp="1"/>
          </p:cNvSpPr>
          <p:nvPr>
            <p:ph type="dt" sz="half" idx="10"/>
          </p:nvPr>
        </p:nvSpPr>
        <p:spPr/>
        <p:txBody>
          <a:bodyPr/>
          <a:lstStyle/>
          <a:p>
            <a:fld id="{ABAE75CA-3A55-43F0-9D31-3D2B6090B186}" type="datetime1">
              <a:rPr lang="fr-FR" smtClean="0"/>
              <a:pPr/>
              <a:t>6/10/13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0494924E-99B8-234E-86F8-3C218D12EA6C}" type="slidenum">
              <a:rPr lang="fr-FR" smtClean="0"/>
              <a:pPr/>
              <a:t>‹#›</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fr-FR"/>
          </a:p>
        </p:txBody>
      </p:sp>
      <p:sp>
        <p:nvSpPr>
          <p:cNvPr id="3" name="Espace réservé du contenu 2"/>
          <p:cNvSpPr>
            <a:spLocks noGrp="1"/>
          </p:cNvSpPr>
          <p:nvPr>
            <p:ph idx="1"/>
          </p:nvPr>
        </p:nvSpPr>
        <p:spPr/>
        <p:txBody>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e la date 3"/>
          <p:cNvSpPr>
            <a:spLocks noGrp="1"/>
          </p:cNvSpPr>
          <p:nvPr>
            <p:ph type="dt" sz="half" idx="10"/>
          </p:nvPr>
        </p:nvSpPr>
        <p:spPr/>
        <p:txBody>
          <a:bodyPr/>
          <a:lstStyle/>
          <a:p>
            <a:fld id="{E0689A53-6238-4387-9F01-4E119D35C457}" type="datetime1">
              <a:rPr lang="fr-FR" smtClean="0"/>
              <a:pPr/>
              <a:t>6/10/13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0494924E-99B8-234E-86F8-3C218D12EA6C}" type="slidenum">
              <a:rPr lang="fr-FR" smtClean="0"/>
              <a:pPr/>
              <a:t>‹#›</a:t>
            </a:fld>
            <a:endParaRPr lang="fr-FR"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nl-BE"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smtClean="0"/>
              <a:t>Cliquez pour modifier les styles du texte du masque</a:t>
            </a:r>
          </a:p>
        </p:txBody>
      </p:sp>
      <p:sp>
        <p:nvSpPr>
          <p:cNvPr id="4" name="Espace réservé de la date 3"/>
          <p:cNvSpPr>
            <a:spLocks noGrp="1"/>
          </p:cNvSpPr>
          <p:nvPr>
            <p:ph type="dt" sz="half" idx="10"/>
          </p:nvPr>
        </p:nvSpPr>
        <p:spPr/>
        <p:txBody>
          <a:bodyPr/>
          <a:lstStyle/>
          <a:p>
            <a:fld id="{07BA7D1A-03AD-4D6B-BCA9-C344770D6FD8}" type="datetime1">
              <a:rPr lang="fr-FR" smtClean="0"/>
              <a:pPr/>
              <a:t>6/10/13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0494924E-99B8-234E-86F8-3C218D12EA6C}" type="slidenum">
              <a:rPr lang="fr-FR" smtClean="0"/>
              <a:pPr/>
              <a:t>‹#›</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5" name="Espace réservé de la date 4"/>
          <p:cNvSpPr>
            <a:spLocks noGrp="1"/>
          </p:cNvSpPr>
          <p:nvPr>
            <p:ph type="dt" sz="half" idx="10"/>
          </p:nvPr>
        </p:nvSpPr>
        <p:spPr/>
        <p:txBody>
          <a:bodyPr/>
          <a:lstStyle/>
          <a:p>
            <a:fld id="{B09DFD0C-2763-4061-862D-56615CEB1CCF}" type="datetime1">
              <a:rPr lang="fr-FR" smtClean="0"/>
              <a:pPr/>
              <a:t>6/10/13</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0494924E-99B8-234E-86F8-3C218D12EA6C}" type="slidenum">
              <a:rPr lang="fr-FR" smtClean="0"/>
              <a:pPr/>
              <a:t>‹#›</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nl-BE"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7" name="Espace réservé de la date 6"/>
          <p:cNvSpPr>
            <a:spLocks noGrp="1"/>
          </p:cNvSpPr>
          <p:nvPr>
            <p:ph type="dt" sz="half" idx="10"/>
          </p:nvPr>
        </p:nvSpPr>
        <p:spPr/>
        <p:txBody>
          <a:bodyPr/>
          <a:lstStyle/>
          <a:p>
            <a:fld id="{8A8F8311-4086-48BD-A5FD-9EA2780562AC}" type="datetime1">
              <a:rPr lang="fr-FR" smtClean="0"/>
              <a:pPr/>
              <a:t>6/10/13</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0494924E-99B8-234E-86F8-3C218D12EA6C}" type="slidenum">
              <a:rPr lang="fr-FR" smtClean="0"/>
              <a:pPr/>
              <a:t>‹#›</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fr-FR"/>
          </a:p>
        </p:txBody>
      </p:sp>
      <p:sp>
        <p:nvSpPr>
          <p:cNvPr id="3" name="Espace réservé de la date 2"/>
          <p:cNvSpPr>
            <a:spLocks noGrp="1"/>
          </p:cNvSpPr>
          <p:nvPr>
            <p:ph type="dt" sz="half" idx="10"/>
          </p:nvPr>
        </p:nvSpPr>
        <p:spPr/>
        <p:txBody>
          <a:bodyPr/>
          <a:lstStyle/>
          <a:p>
            <a:fld id="{4499FCB1-9BF7-4CA4-8B0E-597655E31ABB}" type="datetime1">
              <a:rPr lang="fr-FR" smtClean="0"/>
              <a:pPr/>
              <a:t>6/10/13</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0494924E-99B8-234E-86F8-3C218D12EA6C}" type="slidenum">
              <a:rPr lang="fr-FR" smtClean="0"/>
              <a:pPr/>
              <a:t>‹#›</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0030C82-F4FA-4A02-9B61-8ACF682F22B6}" type="datetime1">
              <a:rPr lang="fr-FR" smtClean="0"/>
              <a:pPr/>
              <a:t>6/10/13</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0494924E-99B8-234E-86F8-3C218D12EA6C}" type="slidenum">
              <a:rPr lang="fr-FR" smtClean="0"/>
              <a:pPr/>
              <a:t>‹#›</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nl-BE"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Cliquez pour modifier les styles du texte du masque</a:t>
            </a:r>
          </a:p>
        </p:txBody>
      </p:sp>
      <p:sp>
        <p:nvSpPr>
          <p:cNvPr id="5" name="Espace réservé de la date 4"/>
          <p:cNvSpPr>
            <a:spLocks noGrp="1"/>
          </p:cNvSpPr>
          <p:nvPr>
            <p:ph type="dt" sz="half" idx="10"/>
          </p:nvPr>
        </p:nvSpPr>
        <p:spPr/>
        <p:txBody>
          <a:bodyPr/>
          <a:lstStyle/>
          <a:p>
            <a:fld id="{504A4E90-928E-4FEF-80BB-6F7DB42C24F2}" type="datetime1">
              <a:rPr lang="fr-FR" smtClean="0"/>
              <a:pPr/>
              <a:t>6/10/13</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0494924E-99B8-234E-86F8-3C218D12EA6C}" type="slidenum">
              <a:rPr lang="fr-FR" smtClean="0"/>
              <a:pPr/>
              <a:t>‹#›</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nl-BE"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Cliquez pour modifier les styles du texte du masque</a:t>
            </a:r>
          </a:p>
        </p:txBody>
      </p:sp>
      <p:sp>
        <p:nvSpPr>
          <p:cNvPr id="5" name="Espace réservé de la date 4"/>
          <p:cNvSpPr>
            <a:spLocks noGrp="1"/>
          </p:cNvSpPr>
          <p:nvPr>
            <p:ph type="dt" sz="half" idx="10"/>
          </p:nvPr>
        </p:nvSpPr>
        <p:spPr/>
        <p:txBody>
          <a:bodyPr/>
          <a:lstStyle/>
          <a:p>
            <a:fld id="{931ED76D-9DFA-4355-B419-64C56B16A40E}" type="datetime1">
              <a:rPr lang="fr-FR" smtClean="0"/>
              <a:pPr/>
              <a:t>6/10/13</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0494924E-99B8-234E-86F8-3C218D12EA6C}" type="slidenum">
              <a:rPr lang="fr-FR" smtClean="0"/>
              <a:pPr/>
              <a:t>‹#›</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err="1" smtClean="0"/>
              <a:t>Cliquez</a:t>
            </a:r>
            <a:r>
              <a:rPr lang="en-US" dirty="0" smtClean="0"/>
              <a:t> et </a:t>
            </a:r>
            <a:r>
              <a:rPr lang="en-US" dirty="0" err="1" smtClean="0"/>
              <a:t>modifiez</a:t>
            </a:r>
            <a:r>
              <a:rPr lang="en-US" dirty="0" smtClean="0"/>
              <a:t> le </a:t>
            </a:r>
            <a:r>
              <a:rPr lang="en-US" dirty="0" err="1" smtClean="0"/>
              <a:t>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err="1" smtClean="0"/>
              <a:t>Cliquez</a:t>
            </a:r>
            <a:r>
              <a:rPr lang="en-US" dirty="0" smtClean="0"/>
              <a:t> pour modifier les styles du </a:t>
            </a:r>
            <a:r>
              <a:rPr lang="en-US" dirty="0" err="1" smtClean="0"/>
              <a:t>texte</a:t>
            </a:r>
            <a:r>
              <a:rPr lang="en-US" dirty="0" smtClean="0"/>
              <a:t> du masque</a:t>
            </a:r>
          </a:p>
          <a:p>
            <a:pPr lvl="1"/>
            <a:r>
              <a:rPr lang="en-US" dirty="0" err="1" smtClean="0"/>
              <a:t>Deuxième</a:t>
            </a:r>
            <a:r>
              <a:rPr lang="en-US" dirty="0" smtClean="0"/>
              <a:t> </a:t>
            </a:r>
            <a:r>
              <a:rPr lang="en-US" dirty="0" err="1" smtClean="0"/>
              <a:t>niveau</a:t>
            </a:r>
            <a:endParaRPr lang="en-US" dirty="0" smtClean="0"/>
          </a:p>
          <a:p>
            <a:pPr lvl="2"/>
            <a:r>
              <a:rPr lang="en-US" dirty="0" err="1" smtClean="0"/>
              <a:t>Troisième</a:t>
            </a:r>
            <a:r>
              <a:rPr lang="en-US" dirty="0" smtClean="0"/>
              <a:t> </a:t>
            </a:r>
            <a:r>
              <a:rPr lang="en-US" dirty="0" err="1" smtClean="0"/>
              <a:t>niveau</a:t>
            </a:r>
            <a:endParaRPr lang="en-US" dirty="0" smtClean="0"/>
          </a:p>
          <a:p>
            <a:pPr lvl="3"/>
            <a:r>
              <a:rPr lang="en-US" dirty="0" err="1" smtClean="0"/>
              <a:t>Quatrième</a:t>
            </a:r>
            <a:r>
              <a:rPr lang="en-US" dirty="0" smtClean="0"/>
              <a:t> </a:t>
            </a:r>
            <a:r>
              <a:rPr lang="en-US" dirty="0" err="1" smtClean="0"/>
              <a:t>niveau</a:t>
            </a:r>
            <a:endParaRPr lang="en-US" dirty="0" smtClean="0"/>
          </a:p>
          <a:p>
            <a:pPr lvl="4"/>
            <a:r>
              <a:rPr lang="en-US" dirty="0" err="1" smtClean="0"/>
              <a:t>Cinquième</a:t>
            </a:r>
            <a:r>
              <a:rPr lang="en-US" dirty="0" smtClean="0"/>
              <a:t> </a:t>
            </a:r>
            <a:r>
              <a:rPr lang="en-US" dirty="0" err="1" smtClean="0"/>
              <a:t>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entury Gothic"/>
              </a:defRPr>
            </a:lvl1pPr>
          </a:lstStyle>
          <a:p>
            <a:fld id="{80305005-7B28-4A98-A394-1D67370D0AC6}" type="datetime1">
              <a:rPr lang="fr-FR" smtClean="0"/>
              <a:pPr/>
              <a:t>6/10/13</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entury Gothic"/>
              </a:defRPr>
            </a:lvl1pPr>
          </a:lstStyle>
          <a:p>
            <a:fld id="{99AF6F17-BBFB-4DD8-96A3-830E5C04D93F}" type="slidenum">
              <a:rPr lang="fr-FR" smtClean="0"/>
              <a:pPr/>
              <a:t>‹#›</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Century Gothic"/>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809874"/>
            <a:ext cx="7772400" cy="1470025"/>
          </a:xfrm>
        </p:spPr>
        <p:txBody>
          <a:bodyPr/>
          <a:lstStyle/>
          <a:p>
            <a:r>
              <a:rPr lang="fr-FR" sz="4000" b="1" dirty="0" smtClean="0"/>
              <a:t>Good </a:t>
            </a:r>
            <a:r>
              <a:rPr lang="en-US" sz="4000" b="1" dirty="0" smtClean="0"/>
              <a:t>Presentation</a:t>
            </a:r>
            <a:r>
              <a:rPr lang="fr-FR" sz="4000" b="1" dirty="0" smtClean="0"/>
              <a:t> Practices</a:t>
            </a:r>
            <a:endParaRPr lang="fr-FR" sz="4000" b="1" dirty="0"/>
          </a:p>
        </p:txBody>
      </p:sp>
      <p:sp>
        <p:nvSpPr>
          <p:cNvPr id="3" name="Sous-titre 2"/>
          <p:cNvSpPr>
            <a:spLocks noGrp="1"/>
          </p:cNvSpPr>
          <p:nvPr>
            <p:ph type="subTitle" idx="1"/>
          </p:nvPr>
        </p:nvSpPr>
        <p:spPr>
          <a:xfrm>
            <a:off x="1371600" y="4381500"/>
            <a:ext cx="6400800" cy="1752600"/>
          </a:xfrm>
        </p:spPr>
        <p:txBody>
          <a:bodyPr>
            <a:normAutofit/>
          </a:bodyPr>
          <a:lstStyle/>
          <a:p>
            <a:r>
              <a:rPr lang="en-US" sz="2800" dirty="0" smtClean="0"/>
              <a:t>Toward Better Presentations at RE </a:t>
            </a:r>
          </a:p>
          <a:p>
            <a:endParaRPr lang="en-US" sz="2800" dirty="0" smtClean="0"/>
          </a:p>
          <a:p>
            <a:r>
              <a:rPr lang="en-US" sz="2800" dirty="0" smtClean="0"/>
              <a:t>(Standalone Version)</a:t>
            </a:r>
            <a:endParaRPr lang="en-US" sz="2800" dirty="0"/>
          </a:p>
        </p:txBody>
      </p:sp>
      <p:pic>
        <p:nvPicPr>
          <p:cNvPr id="4" name="Image 3"/>
          <p:cNvPicPr>
            <a:picLocks noChangeAspect="1"/>
          </p:cNvPicPr>
          <p:nvPr/>
        </p:nvPicPr>
        <p:blipFill>
          <a:blip r:embed="rId2">
            <a:alphaModFix amt="66000"/>
            <a:lum bright="20000"/>
          </a:blip>
          <a:srcRect b="10447"/>
          <a:stretch>
            <a:fillRect/>
          </a:stretch>
        </p:blipFill>
        <p:spPr>
          <a:xfrm>
            <a:off x="-5347" y="-168276"/>
            <a:ext cx="9162047" cy="294957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Generic</a:t>
            </a:r>
            <a:r>
              <a:rPr lang="fr-FR" dirty="0" smtClean="0"/>
              <a:t> </a:t>
            </a:r>
            <a:r>
              <a:rPr lang="fr-FR" dirty="0" err="1" smtClean="0"/>
              <a:t>Industry</a:t>
            </a:r>
            <a:r>
              <a:rPr lang="fr-FR" dirty="0" smtClean="0"/>
              <a:t> </a:t>
            </a:r>
            <a:r>
              <a:rPr lang="fr-FR" dirty="0" err="1" smtClean="0"/>
              <a:t>Outline</a:t>
            </a:r>
            <a:endParaRPr lang="fr-FR" dirty="0"/>
          </a:p>
        </p:txBody>
      </p:sp>
      <p:sp>
        <p:nvSpPr>
          <p:cNvPr id="3" name="Espace réservé du contenu 2"/>
          <p:cNvSpPr>
            <a:spLocks noGrp="1"/>
          </p:cNvSpPr>
          <p:nvPr>
            <p:ph idx="1"/>
          </p:nvPr>
        </p:nvSpPr>
        <p:spPr/>
        <p:txBody>
          <a:bodyPr>
            <a:normAutofit fontScale="92500"/>
          </a:bodyPr>
          <a:lstStyle/>
          <a:p>
            <a:r>
              <a:rPr lang="en-US" dirty="0" smtClean="0"/>
              <a:t>Company Introduction </a:t>
            </a:r>
            <a:r>
              <a:rPr lang="en-US" sz="2600" dirty="0" smtClean="0"/>
              <a:t>(skip if done by Chair)</a:t>
            </a:r>
            <a:endParaRPr lang="en-US" dirty="0" smtClean="0"/>
          </a:p>
          <a:p>
            <a:r>
              <a:rPr lang="en-US" dirty="0" smtClean="0"/>
              <a:t>Value Proposition </a:t>
            </a:r>
            <a:r>
              <a:rPr lang="en-US" sz="2595" dirty="0" smtClean="0"/>
              <a:t>(Teaser)</a:t>
            </a:r>
            <a:endParaRPr lang="en-US" dirty="0" smtClean="0"/>
          </a:p>
          <a:p>
            <a:r>
              <a:rPr lang="en-US" dirty="0" smtClean="0"/>
              <a:t>Background &amp; Motivation</a:t>
            </a:r>
          </a:p>
          <a:p>
            <a:r>
              <a:rPr lang="en-US" dirty="0" smtClean="0"/>
              <a:t>Experience Report</a:t>
            </a:r>
          </a:p>
          <a:p>
            <a:r>
              <a:rPr lang="en-US" dirty="0" smtClean="0"/>
              <a:t>Implication for Research</a:t>
            </a:r>
          </a:p>
          <a:p>
            <a:r>
              <a:rPr lang="en-US" dirty="0" smtClean="0"/>
              <a:t>Conclusions</a:t>
            </a:r>
          </a:p>
          <a:p>
            <a:r>
              <a:rPr lang="en-US" dirty="0" smtClean="0"/>
              <a:t>Call for Collaboration / New research agendas items</a:t>
            </a:r>
            <a:endParaRPr lang="en-US" dirty="0"/>
          </a:p>
        </p:txBody>
      </p:sp>
      <p:sp>
        <p:nvSpPr>
          <p:cNvPr id="4" name="Slide Number Placeholder 3"/>
          <p:cNvSpPr>
            <a:spLocks noGrp="1"/>
          </p:cNvSpPr>
          <p:nvPr>
            <p:ph type="sldNum" sz="quarter" idx="12"/>
          </p:nvPr>
        </p:nvSpPr>
        <p:spPr/>
        <p:txBody>
          <a:bodyPr/>
          <a:lstStyle/>
          <a:p>
            <a:fld id="{0494924E-99B8-234E-86F8-3C218D12EA6C}" type="slidenum">
              <a:rPr lang="fr-FR" smtClean="0"/>
              <a:pPr/>
              <a:t>10</a:t>
            </a:fld>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Image 4"/>
          <p:cNvPicPr>
            <a:picLocks noChangeAspect="1"/>
          </p:cNvPicPr>
          <p:nvPr/>
        </p:nvPicPr>
        <p:blipFill>
          <a:blip r:embed="rId3"/>
          <a:stretch>
            <a:fillRect/>
          </a:stretch>
        </p:blipFill>
        <p:spPr>
          <a:xfrm>
            <a:off x="314608" y="431800"/>
            <a:ext cx="8055623" cy="6041719"/>
          </a:xfrm>
          <a:prstGeom prst="rect">
            <a:avLst/>
          </a:prstGeom>
        </p:spPr>
      </p:pic>
      <p:pic>
        <p:nvPicPr>
          <p:cNvPr id="6" name="Image 5"/>
          <p:cNvPicPr>
            <a:picLocks noChangeAspect="1"/>
          </p:cNvPicPr>
          <p:nvPr/>
        </p:nvPicPr>
        <p:blipFill>
          <a:blip r:embed="rId4">
            <a:lum/>
            <a:alphaModFix amt="47000"/>
          </a:blip>
          <a:stretch>
            <a:fillRect/>
          </a:stretch>
        </p:blipFill>
        <p:spPr>
          <a:xfrm>
            <a:off x="914400" y="176884"/>
            <a:ext cx="6667500" cy="664527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Formatting</a:t>
            </a:r>
            <a:endParaRPr lang="en-US" dirty="0"/>
          </a:p>
        </p:txBody>
      </p:sp>
      <p:sp>
        <p:nvSpPr>
          <p:cNvPr id="3" name="Espace réservé du contenu 2"/>
          <p:cNvSpPr>
            <a:spLocks noGrp="1"/>
          </p:cNvSpPr>
          <p:nvPr>
            <p:ph idx="1"/>
          </p:nvPr>
        </p:nvSpPr>
        <p:spPr>
          <a:xfrm>
            <a:off x="457200" y="1450912"/>
            <a:ext cx="8229600" cy="4893906"/>
          </a:xfrm>
        </p:spPr>
        <p:txBody>
          <a:bodyPr>
            <a:normAutofit fontScale="92500" lnSpcReduction="20000"/>
          </a:bodyPr>
          <a:lstStyle/>
          <a:p>
            <a:pPr>
              <a:buNone/>
            </a:pPr>
            <a:r>
              <a:rPr lang="en-US" b="1" dirty="0" smtClean="0"/>
              <a:t>Less content is better</a:t>
            </a:r>
          </a:p>
          <a:p>
            <a:pPr lvl="1">
              <a:buNone/>
            </a:pPr>
            <a:r>
              <a:rPr lang="en-US" dirty="0" smtClean="0"/>
              <a:t>Slide text only anchors your speech</a:t>
            </a:r>
          </a:p>
          <a:p>
            <a:pPr lvl="1">
              <a:buNone/>
            </a:pPr>
            <a:r>
              <a:rPr lang="en-US" dirty="0" smtClean="0"/>
              <a:t>Audience should listen, not read </a:t>
            </a:r>
          </a:p>
          <a:p>
            <a:pPr>
              <a:buNone/>
            </a:pPr>
            <a:r>
              <a:rPr lang="en-US" sz="1882" dirty="0" smtClean="0"/>
              <a:t>			</a:t>
            </a:r>
          </a:p>
          <a:p>
            <a:pPr>
              <a:buNone/>
            </a:pPr>
            <a:r>
              <a:rPr lang="en-US" dirty="0" smtClean="0"/>
              <a:t>Minimum</a:t>
            </a:r>
            <a:r>
              <a:rPr lang="en-US" sz="3176" dirty="0" smtClean="0"/>
              <a:t> size </a:t>
            </a:r>
            <a:r>
              <a:rPr lang="en-US" sz="3176" b="1" dirty="0" smtClean="0"/>
              <a:t>24 point font</a:t>
            </a:r>
          </a:p>
          <a:p>
            <a:pPr lvl="3">
              <a:buNone/>
            </a:pPr>
            <a:endParaRPr lang="en-US" sz="1200" dirty="0" smtClean="0"/>
          </a:p>
          <a:p>
            <a:pPr>
              <a:buNone/>
            </a:pPr>
            <a:r>
              <a:rPr lang="en-US" dirty="0" smtClean="0"/>
              <a:t>Use </a:t>
            </a:r>
            <a:r>
              <a:rPr lang="en-US" b="1" dirty="0" smtClean="0"/>
              <a:t>color </a:t>
            </a:r>
            <a:r>
              <a:rPr lang="en-US" dirty="0" smtClean="0"/>
              <a:t>with caution</a:t>
            </a:r>
          </a:p>
          <a:p>
            <a:pPr lvl="1">
              <a:buNone/>
            </a:pPr>
            <a:r>
              <a:rPr lang="en-US" dirty="0" smtClean="0"/>
              <a:t>Possibly colorblind people </a:t>
            </a:r>
          </a:p>
          <a:p>
            <a:pPr lvl="1">
              <a:buNone/>
            </a:pPr>
            <a:r>
              <a:rPr lang="en-US" dirty="0" smtClean="0"/>
              <a:t>Projectors skew colors</a:t>
            </a:r>
          </a:p>
          <a:p>
            <a:pPr lvl="1">
              <a:buNone/>
            </a:pPr>
            <a:endParaRPr lang="en-US" dirty="0" smtClean="0"/>
          </a:p>
          <a:p>
            <a:pPr>
              <a:buNone/>
            </a:pPr>
            <a:r>
              <a:rPr lang="en-US" b="1" dirty="0" smtClean="0"/>
              <a:t>Pictures </a:t>
            </a:r>
            <a:r>
              <a:rPr lang="en-US" dirty="0" smtClean="0"/>
              <a:t>are worth a thousand words…</a:t>
            </a:r>
          </a:p>
          <a:p>
            <a:pPr>
              <a:buNone/>
            </a:pPr>
            <a:r>
              <a:rPr lang="en-US" dirty="0" smtClean="0"/>
              <a:t>	…if relevant !</a:t>
            </a:r>
            <a:endParaRPr lang="en-US" dirty="0"/>
          </a:p>
        </p:txBody>
      </p:sp>
      <p:sp>
        <p:nvSpPr>
          <p:cNvPr id="4" name="Slide Number Placeholder 3"/>
          <p:cNvSpPr>
            <a:spLocks noGrp="1"/>
          </p:cNvSpPr>
          <p:nvPr>
            <p:ph type="sldNum" sz="quarter" idx="12"/>
          </p:nvPr>
        </p:nvSpPr>
        <p:spPr/>
        <p:txBody>
          <a:bodyPr/>
          <a:lstStyle/>
          <a:p>
            <a:fld id="{0494924E-99B8-234E-86F8-3C218D12EA6C}" type="slidenum">
              <a:rPr lang="fr-FR" smtClean="0"/>
              <a:pPr/>
              <a:t>12</a:t>
            </a:fld>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Image 4"/>
          <p:cNvPicPr>
            <a:picLocks noChangeAspect="1"/>
          </p:cNvPicPr>
          <p:nvPr/>
        </p:nvPicPr>
        <p:blipFill>
          <a:blip r:embed="rId3"/>
          <a:stretch>
            <a:fillRect/>
          </a:stretch>
        </p:blipFill>
        <p:spPr>
          <a:xfrm>
            <a:off x="238131" y="762000"/>
            <a:ext cx="6881839" cy="5768015"/>
          </a:xfrm>
          <a:prstGeom prst="rect">
            <a:avLst/>
          </a:prstGeom>
        </p:spPr>
      </p:pic>
      <p:sp>
        <p:nvSpPr>
          <p:cNvPr id="6" name="Bulle ronde 5"/>
          <p:cNvSpPr/>
          <p:nvPr/>
        </p:nvSpPr>
        <p:spPr>
          <a:xfrm>
            <a:off x="5308600" y="2628900"/>
            <a:ext cx="3678269" cy="3543300"/>
          </a:xfrm>
          <a:prstGeom prst="wedgeEllipseCallout">
            <a:avLst>
              <a:gd name="adj1" fmla="val -53095"/>
              <a:gd name="adj2" fmla="val -71490"/>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2400" dirty="0" smtClean="0"/>
              <a:t>Can </a:t>
            </a:r>
            <a:r>
              <a:rPr lang="fr-FR" sz="2400" dirty="0" err="1" smtClean="0"/>
              <a:t>anyone</a:t>
            </a:r>
            <a:r>
              <a:rPr lang="fr-FR" sz="2400" dirty="0" smtClean="0"/>
              <a:t> </a:t>
            </a:r>
            <a:r>
              <a:rPr lang="fr-FR" sz="2400" dirty="0" err="1" smtClean="0"/>
              <a:t>provide</a:t>
            </a:r>
            <a:r>
              <a:rPr lang="fr-FR" sz="2400" dirty="0" smtClean="0"/>
              <a:t> an </a:t>
            </a:r>
            <a:r>
              <a:rPr lang="fr-FR" sz="2400" dirty="0" err="1" smtClean="0"/>
              <a:t>example</a:t>
            </a:r>
            <a:r>
              <a:rPr lang="fr-FR" sz="2400" dirty="0" smtClean="0"/>
              <a:t> of an </a:t>
            </a:r>
            <a:r>
              <a:rPr lang="fr-FR" sz="2400" dirty="0" err="1" smtClean="0"/>
              <a:t>industry</a:t>
            </a:r>
            <a:r>
              <a:rPr lang="fr-FR" sz="2400" dirty="0" smtClean="0"/>
              <a:t> </a:t>
            </a:r>
            <a:r>
              <a:rPr lang="fr-FR" sz="2400" dirty="0" err="1" smtClean="0"/>
              <a:t>actively</a:t>
            </a:r>
            <a:r>
              <a:rPr lang="fr-FR" sz="2400" dirty="0" smtClean="0"/>
              <a:t> </a:t>
            </a:r>
            <a:r>
              <a:rPr lang="fr-FR" sz="2400" dirty="0" err="1" smtClean="0"/>
              <a:t>using</a:t>
            </a:r>
            <a:r>
              <a:rPr lang="fr-FR" sz="2400" dirty="0" smtClean="0"/>
              <a:t> a </a:t>
            </a:r>
            <a:r>
              <a:rPr lang="fr-FR" sz="2400" dirty="0" err="1" smtClean="0"/>
              <a:t>formal</a:t>
            </a:r>
            <a:r>
              <a:rPr lang="fr-FR" sz="2400" dirty="0" smtClean="0"/>
              <a:t> </a:t>
            </a:r>
            <a:r>
              <a:rPr lang="fr-FR" sz="2400" dirty="0" err="1" smtClean="0"/>
              <a:t>requirements</a:t>
            </a:r>
            <a:r>
              <a:rPr lang="fr-FR" sz="2400" dirty="0" smtClean="0"/>
              <a:t> notation?</a:t>
            </a:r>
            <a:endParaRPr lang="fr-FR" sz="2400" dirty="0"/>
          </a:p>
        </p:txBody>
      </p:sp>
      <p:sp>
        <p:nvSpPr>
          <p:cNvPr id="2" name="Slide Number Placeholder 1"/>
          <p:cNvSpPr>
            <a:spLocks noGrp="1"/>
          </p:cNvSpPr>
          <p:nvPr>
            <p:ph type="sldNum" sz="quarter" idx="12"/>
          </p:nvPr>
        </p:nvSpPr>
        <p:spPr>
          <a:xfrm>
            <a:off x="6553200" y="6191250"/>
            <a:ext cx="2133600" cy="365125"/>
          </a:xfrm>
        </p:spPr>
        <p:txBody>
          <a:bodyPr/>
          <a:lstStyle/>
          <a:p>
            <a:fld id="{0494924E-99B8-234E-86F8-3C218D12EA6C}" type="slidenum">
              <a:rPr lang="fr-FR" smtClean="0"/>
              <a:pPr/>
              <a:t>13</a:t>
            </a:fld>
            <a:endParaRPr lang="fr-FR"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03229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Interaction</a:t>
            </a:r>
            <a:endParaRPr lang="fr-FR" dirty="0"/>
          </a:p>
        </p:txBody>
      </p:sp>
      <p:sp>
        <p:nvSpPr>
          <p:cNvPr id="3" name="Espace réservé du contenu 2"/>
          <p:cNvSpPr>
            <a:spLocks noGrp="1"/>
          </p:cNvSpPr>
          <p:nvPr>
            <p:ph idx="1"/>
          </p:nvPr>
        </p:nvSpPr>
        <p:spPr/>
        <p:txBody>
          <a:bodyPr>
            <a:normAutofit/>
          </a:bodyPr>
          <a:lstStyle/>
          <a:p>
            <a:pPr>
              <a:buNone/>
            </a:pPr>
            <a:r>
              <a:rPr lang="en-US" dirty="0" smtClean="0"/>
              <a:t>Keep your audience awake and interested. For example:</a:t>
            </a:r>
          </a:p>
          <a:p>
            <a:pPr>
              <a:buNone/>
            </a:pPr>
            <a:endParaRPr lang="en-US" sz="1050" dirty="0" smtClean="0"/>
          </a:p>
          <a:p>
            <a:pPr lvl="1"/>
            <a:r>
              <a:rPr lang="en-US" b="1" dirty="0" smtClean="0"/>
              <a:t>Ask </a:t>
            </a:r>
            <a:r>
              <a:rPr lang="en-US" dirty="0" smtClean="0"/>
              <a:t>(real) </a:t>
            </a:r>
            <a:r>
              <a:rPr lang="en-US" b="1" dirty="0" smtClean="0"/>
              <a:t>questions</a:t>
            </a:r>
            <a:r>
              <a:rPr lang="en-US" dirty="0" smtClean="0"/>
              <a:t>, and actually use the answer to build up your argument.</a:t>
            </a:r>
          </a:p>
          <a:p>
            <a:pPr lvl="4"/>
            <a:endParaRPr lang="en-US" dirty="0" smtClean="0"/>
          </a:p>
          <a:p>
            <a:pPr lvl="1"/>
            <a:r>
              <a:rPr lang="en-US" dirty="0" smtClean="0"/>
              <a:t>Use instant </a:t>
            </a:r>
            <a:r>
              <a:rPr lang="en-US" b="1" dirty="0" smtClean="0"/>
              <a:t>polls </a:t>
            </a:r>
            <a:r>
              <a:rPr lang="en-US" dirty="0" smtClean="0"/>
              <a:t>(show of hands)</a:t>
            </a:r>
          </a:p>
          <a:p>
            <a:pPr lvl="2"/>
            <a:r>
              <a:rPr lang="en-US" dirty="0" smtClean="0"/>
              <a:t>To illustrate polemics</a:t>
            </a:r>
          </a:p>
          <a:p>
            <a:pPr lvl="2"/>
            <a:r>
              <a:rPr lang="en-US" dirty="0" smtClean="0"/>
              <a:t>To understand your audience</a:t>
            </a:r>
          </a:p>
          <a:p>
            <a:pPr lvl="2"/>
            <a:r>
              <a:rPr lang="en-US" dirty="0" smtClean="0"/>
              <a:t>To see if people agree or not</a:t>
            </a:r>
          </a:p>
          <a:p>
            <a:pPr lvl="1"/>
            <a:endParaRPr lang="en-US" dirty="0"/>
          </a:p>
        </p:txBody>
      </p:sp>
      <p:sp>
        <p:nvSpPr>
          <p:cNvPr id="4" name="Slide Number Placeholder 3"/>
          <p:cNvSpPr>
            <a:spLocks noGrp="1"/>
          </p:cNvSpPr>
          <p:nvPr>
            <p:ph type="sldNum" sz="quarter" idx="12"/>
          </p:nvPr>
        </p:nvSpPr>
        <p:spPr/>
        <p:txBody>
          <a:bodyPr/>
          <a:lstStyle/>
          <a:p>
            <a:fld id="{0494924E-99B8-234E-86F8-3C218D12EA6C}" type="slidenum">
              <a:rPr lang="fr-FR" smtClean="0"/>
              <a:pPr/>
              <a:t>14</a:t>
            </a:fld>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 Language</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Your body language matters</a:t>
            </a:r>
          </a:p>
          <a:p>
            <a:pPr lvl="1"/>
            <a:r>
              <a:rPr lang="en-US" dirty="0" smtClean="0"/>
              <a:t>Prepare well, rehearse-rehearse-rehearse…</a:t>
            </a:r>
          </a:p>
          <a:p>
            <a:pPr lvl="1"/>
            <a:r>
              <a:rPr lang="en-US" dirty="0" smtClean="0"/>
              <a:t>Then relax and be ready for the unexpected to occur</a:t>
            </a:r>
          </a:p>
          <a:p>
            <a:pPr lvl="2"/>
            <a:r>
              <a:rPr lang="en-US" dirty="0" smtClean="0"/>
              <a:t>Even if a mistake happens your audience will understand – they have been there too! Errors are OK – people can enjoy them too!</a:t>
            </a:r>
          </a:p>
          <a:p>
            <a:pPr lvl="2"/>
            <a:endParaRPr lang="en-US" dirty="0" smtClean="0"/>
          </a:p>
          <a:p>
            <a:r>
              <a:rPr lang="en-US" dirty="0" smtClean="0"/>
              <a:t>Voice projection</a:t>
            </a:r>
          </a:p>
          <a:p>
            <a:pPr lvl="1"/>
            <a:r>
              <a:rPr lang="en-US" dirty="0" smtClean="0"/>
              <a:t>Do your best to fill the room with your voice</a:t>
            </a:r>
          </a:p>
          <a:p>
            <a:pPr lvl="1"/>
            <a:r>
              <a:rPr lang="en-US" dirty="0" smtClean="0"/>
              <a:t>You know how frustrating it is when you can’t hear or understand the speaker…</a:t>
            </a:r>
          </a:p>
          <a:p>
            <a:pPr>
              <a:buNone/>
            </a:pPr>
            <a:endParaRPr lang="en-US" dirty="0"/>
          </a:p>
        </p:txBody>
      </p:sp>
      <p:sp>
        <p:nvSpPr>
          <p:cNvPr id="4" name="Slide Number Placeholder 3"/>
          <p:cNvSpPr>
            <a:spLocks noGrp="1"/>
          </p:cNvSpPr>
          <p:nvPr>
            <p:ph type="sldNum" sz="quarter" idx="12"/>
          </p:nvPr>
        </p:nvSpPr>
        <p:spPr/>
        <p:txBody>
          <a:bodyPr/>
          <a:lstStyle/>
          <a:p>
            <a:fld id="{0494924E-99B8-234E-86F8-3C218D12EA6C}" type="slidenum">
              <a:rPr lang="fr-FR" smtClean="0"/>
              <a:pPr/>
              <a:t>15</a:t>
            </a:fld>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Alternative media</a:t>
            </a:r>
            <a:endParaRPr lang="en-US" dirty="0"/>
          </a:p>
        </p:txBody>
      </p:sp>
      <p:sp>
        <p:nvSpPr>
          <p:cNvPr id="3" name="Espace réservé du contenu 2"/>
          <p:cNvSpPr>
            <a:spLocks noGrp="1"/>
          </p:cNvSpPr>
          <p:nvPr>
            <p:ph idx="1"/>
          </p:nvPr>
        </p:nvSpPr>
        <p:spPr/>
        <p:txBody>
          <a:bodyPr>
            <a:normAutofit/>
          </a:bodyPr>
          <a:lstStyle/>
          <a:p>
            <a:pPr>
              <a:buNone/>
            </a:pPr>
            <a:endParaRPr lang="en-US" dirty="0" smtClean="0"/>
          </a:p>
          <a:p>
            <a:pPr>
              <a:buNone/>
            </a:pPr>
            <a:r>
              <a:rPr lang="en-US" dirty="0" smtClean="0"/>
              <a:t>Think about your goals again:</a:t>
            </a:r>
          </a:p>
          <a:p>
            <a:pPr>
              <a:buNone/>
            </a:pPr>
            <a:endParaRPr lang="en-US" sz="1400" dirty="0" smtClean="0"/>
          </a:p>
          <a:p>
            <a:pPr lvl="1"/>
            <a:r>
              <a:rPr lang="en-US" dirty="0" smtClean="0"/>
              <a:t>Do you need words on this slide?</a:t>
            </a:r>
          </a:p>
          <a:p>
            <a:pPr lvl="1"/>
            <a:r>
              <a:rPr lang="en-US" dirty="0" smtClean="0"/>
              <a:t>Do you need this slide at all? </a:t>
            </a:r>
          </a:p>
          <a:p>
            <a:pPr lvl="1"/>
            <a:r>
              <a:rPr lang="en-US" dirty="0" smtClean="0"/>
              <a:t>Do you need a slideshow at all?</a:t>
            </a:r>
          </a:p>
          <a:p>
            <a:pPr lvl="1"/>
            <a:r>
              <a:rPr lang="en-US" dirty="0" smtClean="0"/>
              <a:t>Can you say it more simply? Or in a way that will engage people more? </a:t>
            </a:r>
          </a:p>
        </p:txBody>
      </p:sp>
      <p:sp>
        <p:nvSpPr>
          <p:cNvPr id="4" name="Slide Number Placeholder 3"/>
          <p:cNvSpPr>
            <a:spLocks noGrp="1"/>
          </p:cNvSpPr>
          <p:nvPr>
            <p:ph type="sldNum" sz="quarter" idx="12"/>
          </p:nvPr>
        </p:nvSpPr>
        <p:spPr/>
        <p:txBody>
          <a:bodyPr/>
          <a:lstStyle/>
          <a:p>
            <a:fld id="{0494924E-99B8-234E-86F8-3C218D12EA6C}" type="slidenum">
              <a:rPr lang="fr-FR" smtClean="0"/>
              <a:pPr/>
              <a:t>16</a:t>
            </a:fld>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pPr>
              <a:buNone/>
            </a:pPr>
            <a:endParaRPr lang="fr-FR" sz="1100" dirty="0" smtClean="0"/>
          </a:p>
          <a:p>
            <a:pPr algn="ctr">
              <a:buNone/>
            </a:pPr>
            <a:r>
              <a:rPr lang="fr-FR" sz="5400" dirty="0" err="1" smtClean="0"/>
              <a:t>See</a:t>
            </a:r>
            <a:r>
              <a:rPr lang="fr-FR" sz="5400" dirty="0" smtClean="0"/>
              <a:t> </a:t>
            </a:r>
            <a:r>
              <a:rPr lang="fr-FR" sz="5400" dirty="0" err="1" smtClean="0"/>
              <a:t>you</a:t>
            </a:r>
            <a:r>
              <a:rPr lang="fr-FR" sz="5400" dirty="0" smtClean="0"/>
              <a:t> in Rio for a </a:t>
            </a:r>
          </a:p>
          <a:p>
            <a:pPr algn="ctr">
              <a:buNone/>
            </a:pPr>
            <a:r>
              <a:rPr lang="fr-FR" sz="5400" b="1" dirty="0" smtClean="0"/>
              <a:t>Great</a:t>
            </a:r>
            <a:r>
              <a:rPr lang="fr-FR" sz="5400" dirty="0" smtClean="0"/>
              <a:t> </a:t>
            </a:r>
            <a:r>
              <a:rPr lang="fr-FR" sz="5400" dirty="0" err="1" smtClean="0"/>
              <a:t>Presentation</a:t>
            </a:r>
            <a:r>
              <a:rPr lang="fr-FR" sz="5400" dirty="0" smtClean="0"/>
              <a:t>!</a:t>
            </a:r>
            <a:endParaRPr lang="fr-FR" sz="5400" dirty="0"/>
          </a:p>
        </p:txBody>
      </p:sp>
      <p:sp>
        <p:nvSpPr>
          <p:cNvPr id="4" name="Espace réservé du numéro de diapositive 3"/>
          <p:cNvSpPr>
            <a:spLocks noGrp="1"/>
          </p:cNvSpPr>
          <p:nvPr>
            <p:ph type="sldNum" sz="quarter" idx="12"/>
          </p:nvPr>
        </p:nvSpPr>
        <p:spPr/>
        <p:txBody>
          <a:bodyPr/>
          <a:lstStyle/>
          <a:p>
            <a:fld id="{0494924E-99B8-234E-86F8-3C218D12EA6C}" type="slidenum">
              <a:rPr lang="fr-FR" smtClean="0"/>
              <a:pPr/>
              <a:t>17</a:t>
            </a:fld>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Foreword…	</a:t>
            </a:r>
            <a:endParaRPr lang="en-US" dirty="0"/>
          </a:p>
        </p:txBody>
      </p:sp>
      <p:sp>
        <p:nvSpPr>
          <p:cNvPr id="3" name="Espace réservé du contenu 2"/>
          <p:cNvSpPr>
            <a:spLocks noGrp="1"/>
          </p:cNvSpPr>
          <p:nvPr>
            <p:ph idx="1"/>
          </p:nvPr>
        </p:nvSpPr>
        <p:spPr>
          <a:xfrm>
            <a:off x="520700" y="1701800"/>
            <a:ext cx="8087948" cy="4286250"/>
          </a:xfrm>
        </p:spPr>
        <p:txBody>
          <a:bodyPr>
            <a:normAutofit fontScale="92500" lnSpcReduction="20000"/>
          </a:bodyPr>
          <a:lstStyle/>
          <a:p>
            <a:pPr>
              <a:buNone/>
            </a:pPr>
            <a:r>
              <a:rPr lang="en-US" sz="2400" dirty="0" smtClean="0"/>
              <a:t>We tried to follow our own “good practices” in doing this document…</a:t>
            </a:r>
          </a:p>
          <a:p>
            <a:pPr>
              <a:buNone/>
            </a:pPr>
            <a:endParaRPr lang="en-US" sz="2400" dirty="0" smtClean="0"/>
          </a:p>
          <a:p>
            <a:pPr>
              <a:buNone/>
            </a:pPr>
            <a:r>
              <a:rPr lang="en-US" sz="2400" dirty="0" smtClean="0"/>
              <a:t>However, this slide deck is </a:t>
            </a:r>
            <a:r>
              <a:rPr lang="en-US" sz="2400" b="1" u="sng" dirty="0" smtClean="0"/>
              <a:t>NOT</a:t>
            </a:r>
            <a:r>
              <a:rPr lang="en-US" sz="2400" dirty="0" smtClean="0"/>
              <a:t> always a good example of how a presentation should look. This is because we developed this material in a way that allows you to read it to yourself, unlike when you prepare slides for a presentation to an audience.</a:t>
            </a:r>
          </a:p>
          <a:p>
            <a:pPr>
              <a:buNone/>
            </a:pPr>
            <a:r>
              <a:rPr lang="en-US" sz="2400" dirty="0" smtClean="0"/>
              <a:t> </a:t>
            </a:r>
          </a:p>
          <a:p>
            <a:pPr>
              <a:buNone/>
            </a:pPr>
            <a:r>
              <a:rPr lang="en-US" sz="2400" dirty="0" smtClean="0"/>
              <a:t>Some wordy slides, like this one, would be removed if we were to present this material to an audience.  </a:t>
            </a:r>
          </a:p>
          <a:p>
            <a:pPr>
              <a:buNone/>
            </a:pPr>
            <a:endParaRPr lang="en-US" sz="2400" dirty="0" smtClean="0"/>
          </a:p>
          <a:p>
            <a:pPr>
              <a:buNone/>
            </a:pPr>
            <a:r>
              <a:rPr lang="en-US" sz="2400" dirty="0" smtClean="0"/>
              <a:t>Also read the notes attached to slides, they contain additional information.</a:t>
            </a:r>
          </a:p>
        </p:txBody>
      </p:sp>
      <p:sp>
        <p:nvSpPr>
          <p:cNvPr id="4" name="Slide Number Placeholder 3"/>
          <p:cNvSpPr>
            <a:spLocks noGrp="1"/>
          </p:cNvSpPr>
          <p:nvPr>
            <p:ph type="sldNum" sz="quarter" idx="12"/>
          </p:nvPr>
        </p:nvSpPr>
        <p:spPr/>
        <p:txBody>
          <a:bodyPr/>
          <a:lstStyle/>
          <a:p>
            <a:fld id="{0494924E-99B8-234E-86F8-3C218D12EA6C}" type="slidenum">
              <a:rPr lang="fr-FR" smtClean="0"/>
              <a:pPr/>
              <a:t>2</a:t>
            </a:fld>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3600" dirty="0" smtClean="0"/>
              <a:t>Who are We </a:t>
            </a:r>
            <a:r>
              <a:rPr lang="en-US" sz="2000" dirty="0" smtClean="0"/>
              <a:t>(to provide guidance on this topic)</a:t>
            </a:r>
            <a:r>
              <a:rPr lang="en-US" sz="3600" dirty="0" smtClean="0"/>
              <a:t>?</a:t>
            </a:r>
            <a:endParaRPr lang="en-US" sz="3600" dirty="0"/>
          </a:p>
        </p:txBody>
      </p:sp>
      <p:sp>
        <p:nvSpPr>
          <p:cNvPr id="3" name="Espace réservé du contenu 2"/>
          <p:cNvSpPr>
            <a:spLocks noGrp="1"/>
          </p:cNvSpPr>
          <p:nvPr>
            <p:ph idx="1"/>
          </p:nvPr>
        </p:nvSpPr>
        <p:spPr>
          <a:xfrm>
            <a:off x="702365" y="1574799"/>
            <a:ext cx="4631635" cy="4688865"/>
          </a:xfrm>
          <a:ln w="12700" cmpd="sng">
            <a:solidFill>
              <a:schemeClr val="tx1"/>
            </a:solidFill>
          </a:ln>
        </p:spPr>
        <p:txBody>
          <a:bodyPr>
            <a:normAutofit/>
          </a:bodyPr>
          <a:lstStyle/>
          <a:p>
            <a:pPr>
              <a:buNone/>
            </a:pPr>
            <a:endParaRPr lang="en-US" b="1" dirty="0" smtClean="0"/>
          </a:p>
          <a:p>
            <a:pPr>
              <a:buNone/>
            </a:pPr>
            <a:r>
              <a:rPr lang="en-US" b="1" dirty="0" smtClean="0"/>
              <a:t>Interaction Chairs</a:t>
            </a:r>
            <a:r>
              <a:rPr lang="en-US" dirty="0" smtClean="0"/>
              <a:t>:</a:t>
            </a:r>
          </a:p>
          <a:p>
            <a:pPr>
              <a:buNone/>
            </a:pPr>
            <a:r>
              <a:rPr lang="en-US" dirty="0" smtClean="0"/>
              <a:t>	</a:t>
            </a:r>
            <a:endParaRPr lang="en-US" sz="2400" dirty="0" smtClean="0"/>
          </a:p>
          <a:p>
            <a:pPr>
              <a:buNone/>
            </a:pPr>
            <a:r>
              <a:rPr lang="en-US" sz="2400" dirty="0" smtClean="0"/>
              <a:t>Helping everyone having an even  better experience at RE’13 through </a:t>
            </a:r>
            <a:r>
              <a:rPr lang="en-US" sz="2400" dirty="0" smtClean="0">
                <a:ln w="3175" cmpd="sng">
                  <a:solidFill>
                    <a:schemeClr val="tx1"/>
                  </a:solidFill>
                </a:ln>
              </a:rPr>
              <a:t>engaging</a:t>
            </a:r>
            <a:r>
              <a:rPr lang="en-US" sz="2400" dirty="0" smtClean="0"/>
              <a:t> with others…</a:t>
            </a:r>
          </a:p>
        </p:txBody>
      </p:sp>
      <p:pic>
        <p:nvPicPr>
          <p:cNvPr id="5" name="Image 4"/>
          <p:cNvPicPr>
            <a:picLocks noChangeAspect="1"/>
          </p:cNvPicPr>
          <p:nvPr/>
        </p:nvPicPr>
        <p:blipFill>
          <a:blip r:embed="rId3"/>
          <a:stretch>
            <a:fillRect/>
          </a:stretch>
        </p:blipFill>
        <p:spPr>
          <a:xfrm flipH="1">
            <a:off x="6217564" y="2066917"/>
            <a:ext cx="1270000" cy="1651000"/>
          </a:xfrm>
          <a:prstGeom prst="rect">
            <a:avLst/>
          </a:prstGeom>
        </p:spPr>
      </p:pic>
      <p:sp>
        <p:nvSpPr>
          <p:cNvPr id="6" name="TextBox 5"/>
          <p:cNvSpPr txBox="1"/>
          <p:nvPr/>
        </p:nvSpPr>
        <p:spPr>
          <a:xfrm>
            <a:off x="5755148" y="1557338"/>
            <a:ext cx="2194832" cy="461665"/>
          </a:xfrm>
          <a:prstGeom prst="rect">
            <a:avLst/>
          </a:prstGeom>
          <a:noFill/>
        </p:spPr>
        <p:txBody>
          <a:bodyPr wrap="none" rtlCol="0">
            <a:spAutoFit/>
          </a:bodyPr>
          <a:lstStyle/>
          <a:p>
            <a:r>
              <a:rPr lang="en-US" sz="2400" dirty="0">
                <a:latin typeface="Century Gothic" pitchFamily="34" charset="0"/>
              </a:rPr>
              <a:t>David </a:t>
            </a:r>
            <a:r>
              <a:rPr lang="en-US" sz="2400" dirty="0" err="1">
                <a:latin typeface="Century Gothic" pitchFamily="34" charset="0"/>
              </a:rPr>
              <a:t>Callele</a:t>
            </a:r>
            <a:endParaRPr lang="en-US" sz="2400" dirty="0">
              <a:latin typeface="Century Gothic" pitchFamily="34" charset="0"/>
            </a:endParaRPr>
          </a:p>
        </p:txBody>
      </p:sp>
      <p:pic>
        <p:nvPicPr>
          <p:cNvPr id="4" name="Image 3" descr="IMG_6562-001.JPG"/>
          <p:cNvPicPr>
            <a:picLocks noChangeAspect="1"/>
          </p:cNvPicPr>
          <p:nvPr/>
        </p:nvPicPr>
        <p:blipFill>
          <a:blip r:embed="rId4"/>
          <a:stretch>
            <a:fillRect/>
          </a:stretch>
        </p:blipFill>
        <p:spPr>
          <a:xfrm>
            <a:off x="6331864" y="4369327"/>
            <a:ext cx="1236396" cy="1733023"/>
          </a:xfrm>
          <a:prstGeom prst="rect">
            <a:avLst/>
          </a:prstGeom>
        </p:spPr>
      </p:pic>
      <p:sp>
        <p:nvSpPr>
          <p:cNvPr id="7" name="TextBox 6"/>
          <p:cNvSpPr txBox="1"/>
          <p:nvPr/>
        </p:nvSpPr>
        <p:spPr>
          <a:xfrm>
            <a:off x="5772124" y="3918233"/>
            <a:ext cx="2432076" cy="461665"/>
          </a:xfrm>
          <a:prstGeom prst="rect">
            <a:avLst/>
          </a:prstGeom>
          <a:noFill/>
        </p:spPr>
        <p:txBody>
          <a:bodyPr wrap="none" rtlCol="0">
            <a:spAutoFit/>
          </a:bodyPr>
          <a:lstStyle/>
          <a:p>
            <a:r>
              <a:rPr lang="en-US" sz="2400" dirty="0">
                <a:latin typeface="Century Gothic" pitchFamily="34" charset="0"/>
              </a:rPr>
              <a:t>Martin </a:t>
            </a:r>
            <a:r>
              <a:rPr lang="en-US" sz="2400" dirty="0" err="1" smtClean="0">
                <a:latin typeface="Century Gothic" pitchFamily="34" charset="0"/>
              </a:rPr>
              <a:t>Mahaux</a:t>
            </a:r>
            <a:endParaRPr lang="en-US" sz="2400" dirty="0">
              <a:latin typeface="Century Gothic" pitchFamily="34" charset="0"/>
            </a:endParaRPr>
          </a:p>
        </p:txBody>
      </p:sp>
      <p:sp>
        <p:nvSpPr>
          <p:cNvPr id="10" name="Slide Number Placeholder 9"/>
          <p:cNvSpPr>
            <a:spLocks noGrp="1"/>
          </p:cNvSpPr>
          <p:nvPr>
            <p:ph type="sldNum" sz="quarter" idx="12"/>
          </p:nvPr>
        </p:nvSpPr>
        <p:spPr/>
        <p:txBody>
          <a:bodyPr/>
          <a:lstStyle/>
          <a:p>
            <a:fld id="{0494924E-99B8-234E-86F8-3C218D12EA6C}" type="slidenum">
              <a:rPr lang="fr-FR" smtClean="0"/>
              <a:pPr/>
              <a:t>3</a:t>
            </a:fld>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Image 4"/>
          <p:cNvPicPr>
            <a:picLocks noChangeAspect="1"/>
          </p:cNvPicPr>
          <p:nvPr/>
        </p:nvPicPr>
        <p:blipFill>
          <a:blip r:embed="rId3">
            <a:alphaModFix amt="20000"/>
            <a:lum bright="55000"/>
          </a:blip>
          <a:srcRect r="19149" b="23979"/>
          <a:stretch>
            <a:fillRect/>
          </a:stretch>
        </p:blipFill>
        <p:spPr>
          <a:xfrm>
            <a:off x="0" y="1417638"/>
            <a:ext cx="9144000" cy="5440362"/>
          </a:xfrm>
          <a:prstGeom prst="rect">
            <a:avLst/>
          </a:prstGeom>
        </p:spPr>
      </p:pic>
      <p:sp>
        <p:nvSpPr>
          <p:cNvPr id="2" name="Titre 1"/>
          <p:cNvSpPr>
            <a:spLocks noGrp="1"/>
          </p:cNvSpPr>
          <p:nvPr>
            <p:ph type="title"/>
          </p:nvPr>
        </p:nvSpPr>
        <p:spPr/>
        <p:txBody>
          <a:bodyPr/>
          <a:lstStyle/>
          <a:p>
            <a:r>
              <a:rPr lang="fr-FR" dirty="0" smtClean="0"/>
              <a:t>Table of Contents</a:t>
            </a:r>
            <a:endParaRPr lang="fr-FR" dirty="0"/>
          </a:p>
        </p:txBody>
      </p:sp>
      <p:sp>
        <p:nvSpPr>
          <p:cNvPr id="3" name="Espace réservé du contenu 2"/>
          <p:cNvSpPr>
            <a:spLocks noGrp="1"/>
          </p:cNvSpPr>
          <p:nvPr>
            <p:ph idx="1"/>
          </p:nvPr>
        </p:nvSpPr>
        <p:spPr/>
        <p:txBody>
          <a:bodyPr>
            <a:normAutofit/>
          </a:bodyPr>
          <a:lstStyle/>
          <a:p>
            <a:pPr>
              <a:buNone/>
            </a:pPr>
            <a:endParaRPr lang="en-US" dirty="0" smtClean="0"/>
          </a:p>
          <a:p>
            <a:pPr>
              <a:buNone/>
            </a:pPr>
            <a:r>
              <a:rPr lang="en-US" dirty="0" smtClean="0"/>
              <a:t>Background: Why we need GPP’s</a:t>
            </a:r>
          </a:p>
          <a:p>
            <a:pPr>
              <a:buNone/>
            </a:pPr>
            <a:r>
              <a:rPr lang="en-US" dirty="0" smtClean="0"/>
              <a:t>Content</a:t>
            </a:r>
          </a:p>
          <a:p>
            <a:pPr>
              <a:buNone/>
            </a:pPr>
            <a:r>
              <a:rPr lang="en-US" dirty="0" smtClean="0"/>
              <a:t>Formatting</a:t>
            </a:r>
          </a:p>
          <a:p>
            <a:pPr>
              <a:buNone/>
            </a:pPr>
            <a:r>
              <a:rPr lang="en-US" dirty="0" smtClean="0"/>
              <a:t>Interaction &amp; Body</a:t>
            </a:r>
          </a:p>
          <a:p>
            <a:pPr>
              <a:buNone/>
            </a:pPr>
            <a:r>
              <a:rPr lang="en-US" dirty="0" smtClean="0"/>
              <a:t>Alternatives ? </a:t>
            </a:r>
            <a:endParaRPr lang="en-US" dirty="0"/>
          </a:p>
        </p:txBody>
      </p:sp>
      <p:sp>
        <p:nvSpPr>
          <p:cNvPr id="4" name="Slide Number Placeholder 3"/>
          <p:cNvSpPr>
            <a:spLocks noGrp="1"/>
          </p:cNvSpPr>
          <p:nvPr>
            <p:ph type="sldNum" sz="quarter" idx="12"/>
          </p:nvPr>
        </p:nvSpPr>
        <p:spPr/>
        <p:txBody>
          <a:bodyPr/>
          <a:lstStyle/>
          <a:p>
            <a:fld id="{0494924E-99B8-234E-86F8-3C218D12EA6C}" type="slidenum">
              <a:rPr lang="fr-FR" smtClean="0"/>
              <a:pPr/>
              <a:t>4</a:t>
            </a:fld>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dirty="0" smtClean="0"/>
              <a:t>Why G</a:t>
            </a:r>
            <a:r>
              <a:rPr lang="en-US" sz="2000" dirty="0" smtClean="0"/>
              <a:t>ood</a:t>
            </a:r>
            <a:r>
              <a:rPr lang="en-US" dirty="0"/>
              <a:t> P</a:t>
            </a:r>
            <a:r>
              <a:rPr lang="en-US" sz="2200" dirty="0"/>
              <a:t>resentation</a:t>
            </a:r>
            <a:r>
              <a:rPr lang="en-US" dirty="0"/>
              <a:t> </a:t>
            </a:r>
            <a:r>
              <a:rPr lang="en-US" dirty="0" err="1"/>
              <a:t>P</a:t>
            </a:r>
            <a:r>
              <a:rPr lang="en-US" sz="2222" dirty="0" err="1" smtClean="0"/>
              <a:t>ractices</a:t>
            </a:r>
            <a:r>
              <a:rPr lang="en-US" dirty="0" err="1" smtClean="0"/>
              <a:t>’s</a:t>
            </a:r>
            <a:r>
              <a:rPr lang="en-US" dirty="0" smtClean="0"/>
              <a:t> ? </a:t>
            </a:r>
            <a:endParaRPr lang="en-US" dirty="0"/>
          </a:p>
        </p:txBody>
      </p:sp>
      <p:sp>
        <p:nvSpPr>
          <p:cNvPr id="3" name="Espace réservé du contenu 2"/>
          <p:cNvSpPr>
            <a:spLocks noGrp="1"/>
          </p:cNvSpPr>
          <p:nvPr>
            <p:ph idx="1"/>
          </p:nvPr>
        </p:nvSpPr>
        <p:spPr>
          <a:xfrm>
            <a:off x="457200" y="1600199"/>
            <a:ext cx="8229600" cy="4055165"/>
          </a:xfrm>
        </p:spPr>
        <p:txBody>
          <a:bodyPr>
            <a:normAutofit fontScale="77500" lnSpcReduction="20000"/>
          </a:bodyPr>
          <a:lstStyle/>
          <a:p>
            <a:pPr>
              <a:buNone/>
            </a:pPr>
            <a:r>
              <a:rPr lang="en-US" dirty="0" smtClean="0"/>
              <a:t>Presentations are </a:t>
            </a:r>
            <a:r>
              <a:rPr lang="en-US" b="1" dirty="0" smtClean="0"/>
              <a:t>the</a:t>
            </a:r>
            <a:r>
              <a:rPr lang="en-US" i="1" dirty="0" smtClean="0"/>
              <a:t> </a:t>
            </a:r>
            <a:r>
              <a:rPr lang="en-US" b="1" dirty="0" smtClean="0"/>
              <a:t>main</a:t>
            </a:r>
            <a:r>
              <a:rPr lang="en-US" dirty="0" smtClean="0"/>
              <a:t> communication channel at the RE conference</a:t>
            </a:r>
          </a:p>
          <a:p>
            <a:pPr>
              <a:buNone/>
            </a:pPr>
            <a:endParaRPr lang="en-US" dirty="0" smtClean="0"/>
          </a:p>
          <a:p>
            <a:pPr>
              <a:buNone/>
            </a:pPr>
            <a:r>
              <a:rPr lang="en-US" b="1" dirty="0" smtClean="0"/>
              <a:t>They are not </a:t>
            </a:r>
          </a:p>
          <a:p>
            <a:pPr>
              <a:buNone/>
            </a:pPr>
            <a:r>
              <a:rPr lang="en-US" b="1" dirty="0" smtClean="0"/>
              <a:t>good enough!</a:t>
            </a:r>
          </a:p>
          <a:p>
            <a:pPr lvl="1"/>
            <a:endParaRPr lang="en-US" dirty="0" smtClean="0"/>
          </a:p>
          <a:p>
            <a:pPr lvl="1"/>
            <a:r>
              <a:rPr lang="en-US" dirty="0" smtClean="0"/>
              <a:t>Formatting</a:t>
            </a:r>
          </a:p>
          <a:p>
            <a:pPr lvl="1"/>
            <a:r>
              <a:rPr lang="en-US" dirty="0" smtClean="0"/>
              <a:t>Content</a:t>
            </a:r>
          </a:p>
          <a:p>
            <a:pPr lvl="1"/>
            <a:r>
              <a:rPr lang="en-US" dirty="0" smtClean="0"/>
              <a:t>Interaction</a:t>
            </a:r>
          </a:p>
          <a:p>
            <a:pPr marL="285750" lvl="1">
              <a:buNone/>
            </a:pPr>
            <a:endParaRPr lang="en-US" dirty="0" smtClean="0"/>
          </a:p>
          <a:p>
            <a:pPr marL="285750" lvl="1">
              <a:buNone/>
            </a:pPr>
            <a:r>
              <a:rPr lang="en-US" dirty="0" smtClean="0"/>
              <a:t>All of these matter!</a:t>
            </a:r>
          </a:p>
        </p:txBody>
      </p:sp>
      <p:sp>
        <p:nvSpPr>
          <p:cNvPr id="5" name="Slide Number Placeholder 4"/>
          <p:cNvSpPr>
            <a:spLocks noGrp="1"/>
          </p:cNvSpPr>
          <p:nvPr>
            <p:ph type="sldNum" sz="quarter" idx="12"/>
          </p:nvPr>
        </p:nvSpPr>
        <p:spPr/>
        <p:txBody>
          <a:bodyPr/>
          <a:lstStyle/>
          <a:p>
            <a:fld id="{0494924E-99B8-234E-86F8-3C218D12EA6C}" type="slidenum">
              <a:rPr lang="fr-FR" smtClean="0"/>
              <a:pPr/>
              <a:t>5</a:t>
            </a:fld>
            <a:endParaRPr lang="fr-FR" dirty="0"/>
          </a:p>
        </p:txBody>
      </p:sp>
      <p:pic>
        <p:nvPicPr>
          <p:cNvPr id="6" name="Image 5"/>
          <p:cNvPicPr>
            <a:picLocks noChangeAspect="1"/>
          </p:cNvPicPr>
          <p:nvPr/>
        </p:nvPicPr>
        <p:blipFill>
          <a:blip r:embed="rId3"/>
          <a:stretch>
            <a:fillRect/>
          </a:stretch>
        </p:blipFill>
        <p:spPr>
          <a:xfrm>
            <a:off x="3670300" y="2359114"/>
            <a:ext cx="5016500" cy="448618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Image 5"/>
          <p:cNvPicPr>
            <a:picLocks noChangeAspect="1"/>
          </p:cNvPicPr>
          <p:nvPr/>
        </p:nvPicPr>
        <p:blipFill>
          <a:blip r:embed="rId3"/>
          <a:stretch>
            <a:fillRect/>
          </a:stretch>
        </p:blipFill>
        <p:spPr>
          <a:xfrm>
            <a:off x="0" y="2500923"/>
            <a:ext cx="4593020" cy="4357077"/>
          </a:xfrm>
          <a:prstGeom prst="rect">
            <a:avLst/>
          </a:prstGeom>
        </p:spPr>
      </p:pic>
      <p:sp>
        <p:nvSpPr>
          <p:cNvPr id="7" name="Pensées 6"/>
          <p:cNvSpPr/>
          <p:nvPr/>
        </p:nvSpPr>
        <p:spPr>
          <a:xfrm>
            <a:off x="4593020" y="2500923"/>
            <a:ext cx="4225636" cy="2886364"/>
          </a:xfrm>
          <a:prstGeom prst="cloudCallout">
            <a:avLst>
              <a:gd name="adj1" fmla="val -68647"/>
              <a:gd name="adj2" fmla="val 46500"/>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FR" sz="4000" dirty="0" smtClean="0"/>
              <a:t>We want Inspiration, Learning!</a:t>
            </a:r>
            <a:endParaRPr lang="fr-FR" sz="4000" dirty="0"/>
          </a:p>
        </p:txBody>
      </p:sp>
      <p:sp>
        <p:nvSpPr>
          <p:cNvPr id="8" name="Pensées 7"/>
          <p:cNvSpPr/>
          <p:nvPr/>
        </p:nvSpPr>
        <p:spPr>
          <a:xfrm>
            <a:off x="692964" y="0"/>
            <a:ext cx="5356853" cy="2332182"/>
          </a:xfrm>
          <a:prstGeom prst="cloudCallout">
            <a:avLst>
              <a:gd name="adj1" fmla="val -15817"/>
              <a:gd name="adj2" fmla="val 8020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FR" sz="3600" dirty="0" smtClean="0"/>
              <a:t>I want Feedback, Collaborations!</a:t>
            </a:r>
            <a:endParaRPr lang="fr-FR" sz="3600" dirty="0"/>
          </a:p>
        </p:txBody>
      </p:sp>
      <p:sp>
        <p:nvSpPr>
          <p:cNvPr id="2" name="Slide Number Placeholder 1"/>
          <p:cNvSpPr>
            <a:spLocks noGrp="1"/>
          </p:cNvSpPr>
          <p:nvPr>
            <p:ph type="sldNum" sz="quarter" idx="12"/>
          </p:nvPr>
        </p:nvSpPr>
        <p:spPr/>
        <p:txBody>
          <a:bodyPr/>
          <a:lstStyle/>
          <a:p>
            <a:fld id="{0494924E-99B8-234E-86F8-3C218D12EA6C}" type="slidenum">
              <a:rPr lang="fr-FR" smtClean="0"/>
              <a:pPr/>
              <a:t>6</a:t>
            </a:fld>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Why</a:t>
            </a:r>
            <a:r>
              <a:rPr lang="fr-FR" dirty="0" smtClean="0"/>
              <a:t> are </a:t>
            </a:r>
            <a:r>
              <a:rPr lang="fr-FR" dirty="0" err="1" smtClean="0"/>
              <a:t>you</a:t>
            </a:r>
            <a:r>
              <a:rPr lang="fr-FR" dirty="0" smtClean="0"/>
              <a:t> </a:t>
            </a:r>
            <a:r>
              <a:rPr lang="fr-FR" dirty="0" err="1" smtClean="0"/>
              <a:t>here</a:t>
            </a:r>
            <a:r>
              <a:rPr lang="fr-FR" dirty="0" smtClean="0"/>
              <a:t> ?</a:t>
            </a:r>
            <a:endParaRPr lang="fr-FR" dirty="0"/>
          </a:p>
        </p:txBody>
      </p:sp>
      <p:sp>
        <p:nvSpPr>
          <p:cNvPr id="3" name="Espace réservé du contenu 2"/>
          <p:cNvSpPr>
            <a:spLocks noGrp="1"/>
          </p:cNvSpPr>
          <p:nvPr>
            <p:ph idx="1"/>
          </p:nvPr>
        </p:nvSpPr>
        <p:spPr/>
        <p:txBody>
          <a:bodyPr>
            <a:normAutofit/>
          </a:bodyPr>
          <a:lstStyle/>
          <a:p>
            <a:pPr>
              <a:buNone/>
            </a:pPr>
            <a:r>
              <a:rPr lang="en-US" dirty="0" smtClean="0"/>
              <a:t>You are here for </a:t>
            </a:r>
            <a:r>
              <a:rPr lang="en-US" b="1" dirty="0" smtClean="0"/>
              <a:t>the Audience</a:t>
            </a:r>
          </a:p>
          <a:p>
            <a:pPr lvl="1"/>
            <a:r>
              <a:rPr lang="en-US" dirty="0" smtClean="0"/>
              <a:t>They want to learn about your topic</a:t>
            </a:r>
          </a:p>
          <a:p>
            <a:pPr lvl="1"/>
            <a:r>
              <a:rPr lang="en-US" dirty="0" smtClean="0"/>
              <a:t>They want to be inspired </a:t>
            </a:r>
            <a:r>
              <a:rPr lang="en-US" i="1" dirty="0" smtClean="0"/>
              <a:t>but</a:t>
            </a:r>
            <a:endParaRPr lang="en-US" dirty="0" smtClean="0"/>
          </a:p>
          <a:p>
            <a:pPr lvl="2"/>
            <a:r>
              <a:rPr lang="en-US" dirty="0" smtClean="0"/>
              <a:t>They don’t want to know everything </a:t>
            </a:r>
          </a:p>
          <a:p>
            <a:endParaRPr lang="en-US" dirty="0" smtClean="0"/>
          </a:p>
          <a:p>
            <a:pPr>
              <a:buNone/>
            </a:pPr>
            <a:r>
              <a:rPr lang="en-US" dirty="0" smtClean="0"/>
              <a:t>You are here </a:t>
            </a:r>
            <a:r>
              <a:rPr lang="en-US" b="1" dirty="0" smtClean="0"/>
              <a:t>for You</a:t>
            </a:r>
          </a:p>
          <a:p>
            <a:pPr lvl="1"/>
            <a:r>
              <a:rPr lang="en-US" dirty="0" smtClean="0"/>
              <a:t>You want some feedback</a:t>
            </a:r>
          </a:p>
          <a:p>
            <a:pPr lvl="1"/>
            <a:r>
              <a:rPr lang="en-US" dirty="0" smtClean="0"/>
              <a:t>You want to invite people to collaborate</a:t>
            </a:r>
          </a:p>
        </p:txBody>
      </p:sp>
      <p:sp>
        <p:nvSpPr>
          <p:cNvPr id="4" name="Slide Number Placeholder 3"/>
          <p:cNvSpPr>
            <a:spLocks noGrp="1"/>
          </p:cNvSpPr>
          <p:nvPr>
            <p:ph type="sldNum" sz="quarter" idx="12"/>
          </p:nvPr>
        </p:nvSpPr>
        <p:spPr/>
        <p:txBody>
          <a:bodyPr/>
          <a:lstStyle/>
          <a:p>
            <a:fld id="{0494924E-99B8-234E-86F8-3C218D12EA6C}" type="slidenum">
              <a:rPr lang="fr-FR" smtClean="0"/>
              <a:pPr/>
              <a:t>7</a:t>
            </a:fld>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Goals and Stories…</a:t>
            </a:r>
            <a:endParaRPr lang="fr-FR" dirty="0"/>
          </a:p>
        </p:txBody>
      </p:sp>
      <p:sp>
        <p:nvSpPr>
          <p:cNvPr id="3" name="Espace réservé du contenu 2"/>
          <p:cNvSpPr>
            <a:spLocks noGrp="1"/>
          </p:cNvSpPr>
          <p:nvPr>
            <p:ph idx="1"/>
          </p:nvPr>
        </p:nvSpPr>
        <p:spPr>
          <a:xfrm>
            <a:off x="457200" y="1611056"/>
            <a:ext cx="8229600" cy="4525963"/>
          </a:xfrm>
        </p:spPr>
        <p:txBody>
          <a:bodyPr>
            <a:normAutofit/>
          </a:bodyPr>
          <a:lstStyle/>
          <a:p>
            <a:pPr>
              <a:buNone/>
            </a:pPr>
            <a:r>
              <a:rPr lang="en-US" dirty="0" smtClean="0"/>
              <a:t>First identify your </a:t>
            </a:r>
            <a:r>
              <a:rPr lang="en-US" b="1" dirty="0" smtClean="0"/>
              <a:t>goals</a:t>
            </a:r>
            <a:r>
              <a:rPr lang="en-US" dirty="0" smtClean="0"/>
              <a:t>:</a:t>
            </a:r>
          </a:p>
          <a:p>
            <a:pPr lvl="1"/>
            <a:r>
              <a:rPr lang="en-US" dirty="0" smtClean="0"/>
              <a:t>What do you want to give the audience?</a:t>
            </a:r>
          </a:p>
          <a:p>
            <a:pPr lvl="1"/>
            <a:r>
              <a:rPr lang="en-US" dirty="0" smtClean="0"/>
              <a:t>What do you want to get from them? </a:t>
            </a:r>
          </a:p>
          <a:p>
            <a:pPr lvl="1">
              <a:buNone/>
            </a:pPr>
            <a:endParaRPr lang="en-US" dirty="0" smtClean="0"/>
          </a:p>
          <a:p>
            <a:pPr>
              <a:buNone/>
            </a:pPr>
            <a:r>
              <a:rPr lang="en-US" dirty="0" smtClean="0"/>
              <a:t>Next prepare a </a:t>
            </a:r>
            <a:r>
              <a:rPr lang="en-US" b="1" dirty="0" smtClean="0"/>
              <a:t>story </a:t>
            </a:r>
            <a:r>
              <a:rPr lang="en-US" dirty="0" smtClean="0"/>
              <a:t>that achieves your goals:</a:t>
            </a:r>
          </a:p>
          <a:p>
            <a:pPr lvl="1"/>
            <a:r>
              <a:rPr lang="en-US" dirty="0" smtClean="0"/>
              <a:t>People are more engaged by stories than by lectures</a:t>
            </a:r>
          </a:p>
        </p:txBody>
      </p:sp>
      <p:sp>
        <p:nvSpPr>
          <p:cNvPr id="4" name="Slide Number Placeholder 3"/>
          <p:cNvSpPr>
            <a:spLocks noGrp="1"/>
          </p:cNvSpPr>
          <p:nvPr>
            <p:ph type="sldNum" sz="quarter" idx="12"/>
          </p:nvPr>
        </p:nvSpPr>
        <p:spPr/>
        <p:txBody>
          <a:bodyPr/>
          <a:lstStyle/>
          <a:p>
            <a:fld id="{0494924E-99B8-234E-86F8-3C218D12EA6C}" type="slidenum">
              <a:rPr lang="fr-FR" smtClean="0"/>
              <a:pPr/>
              <a:t>8</a:t>
            </a:fld>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Generic</a:t>
            </a:r>
            <a:r>
              <a:rPr lang="fr-FR" dirty="0" smtClean="0"/>
              <a:t> </a:t>
            </a:r>
            <a:r>
              <a:rPr lang="fr-FR" dirty="0" err="1" smtClean="0"/>
              <a:t>Research</a:t>
            </a:r>
            <a:r>
              <a:rPr lang="fr-FR" dirty="0" smtClean="0"/>
              <a:t> </a:t>
            </a:r>
            <a:r>
              <a:rPr lang="fr-FR" dirty="0" err="1" smtClean="0"/>
              <a:t>Outline</a:t>
            </a:r>
            <a:endParaRPr lang="fr-FR" dirty="0"/>
          </a:p>
        </p:txBody>
      </p:sp>
      <p:sp>
        <p:nvSpPr>
          <p:cNvPr id="3" name="Espace réservé du contenu 2"/>
          <p:cNvSpPr>
            <a:spLocks noGrp="1"/>
          </p:cNvSpPr>
          <p:nvPr>
            <p:ph idx="1"/>
          </p:nvPr>
        </p:nvSpPr>
        <p:spPr/>
        <p:txBody>
          <a:bodyPr>
            <a:normAutofit lnSpcReduction="10000"/>
          </a:bodyPr>
          <a:lstStyle/>
          <a:p>
            <a:r>
              <a:rPr lang="en-US" dirty="0" smtClean="0"/>
              <a:t>Self-introduction </a:t>
            </a:r>
            <a:r>
              <a:rPr lang="en-US" sz="2400" dirty="0" smtClean="0"/>
              <a:t>(skip if done by Chair)</a:t>
            </a:r>
            <a:endParaRPr lang="en-US" dirty="0" smtClean="0"/>
          </a:p>
          <a:p>
            <a:r>
              <a:rPr lang="en-US" dirty="0" smtClean="0"/>
              <a:t>Value Proposition </a:t>
            </a:r>
            <a:r>
              <a:rPr lang="en-US" sz="2400" dirty="0" smtClean="0"/>
              <a:t>(Teaser)</a:t>
            </a:r>
            <a:endParaRPr lang="en-US" dirty="0" smtClean="0"/>
          </a:p>
          <a:p>
            <a:r>
              <a:rPr lang="en-US" dirty="0" smtClean="0"/>
              <a:t>Background &amp; Motivation</a:t>
            </a:r>
          </a:p>
          <a:p>
            <a:r>
              <a:rPr lang="en-US" dirty="0" smtClean="0"/>
              <a:t>Research Question / Problem</a:t>
            </a:r>
          </a:p>
          <a:p>
            <a:r>
              <a:rPr lang="en-US" dirty="0" smtClean="0"/>
              <a:t>Methodology: strengths and limitations</a:t>
            </a:r>
          </a:p>
          <a:p>
            <a:r>
              <a:rPr lang="en-US" dirty="0" smtClean="0"/>
              <a:t>Results</a:t>
            </a:r>
          </a:p>
          <a:p>
            <a:r>
              <a:rPr lang="en-US" dirty="0" smtClean="0"/>
              <a:t>Conclusions</a:t>
            </a:r>
          </a:p>
          <a:p>
            <a:r>
              <a:rPr lang="en-US" dirty="0" smtClean="0"/>
              <a:t>Future Work</a:t>
            </a:r>
            <a:endParaRPr lang="en-US" dirty="0"/>
          </a:p>
        </p:txBody>
      </p:sp>
      <p:sp>
        <p:nvSpPr>
          <p:cNvPr id="4" name="Slide Number Placeholder 3"/>
          <p:cNvSpPr>
            <a:spLocks noGrp="1"/>
          </p:cNvSpPr>
          <p:nvPr>
            <p:ph type="sldNum" sz="quarter" idx="12"/>
          </p:nvPr>
        </p:nvSpPr>
        <p:spPr/>
        <p:txBody>
          <a:bodyPr/>
          <a:lstStyle/>
          <a:p>
            <a:fld id="{0494924E-99B8-234E-86F8-3C218D12EA6C}" type="slidenum">
              <a:rPr lang="fr-FR" smtClean="0"/>
              <a:pPr/>
              <a:t>9</a:t>
            </a:fld>
            <a:endParaRPr 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7865</TotalTime>
  <Words>2130</Words>
  <Application>Microsoft Macintosh PowerPoint</Application>
  <PresentationFormat>On-screen Show (4:3)</PresentationFormat>
  <Paragraphs>215</Paragraphs>
  <Slides>17</Slides>
  <Notes>15</Notes>
  <HiddenSlides>0</HiddenSlides>
  <MMClips>0</MMClips>
  <ScaleCrop>false</ScaleCrop>
  <HeadingPairs>
    <vt:vector size="4" baseType="variant">
      <vt:variant>
        <vt:lpstr>Design Template</vt:lpstr>
      </vt:variant>
      <vt:variant>
        <vt:i4>1</vt:i4>
      </vt:variant>
      <vt:variant>
        <vt:lpstr>Slide Titles</vt:lpstr>
      </vt:variant>
      <vt:variant>
        <vt:i4>17</vt:i4>
      </vt:variant>
    </vt:vector>
  </HeadingPairs>
  <TitlesOfParts>
    <vt:vector size="18" baseType="lpstr">
      <vt:lpstr>Thème Office</vt:lpstr>
      <vt:lpstr>Good Presentation Practices</vt:lpstr>
      <vt:lpstr>Foreword… </vt:lpstr>
      <vt:lpstr>Who are We (to provide guidance on this topic)?</vt:lpstr>
      <vt:lpstr>Table of Contents</vt:lpstr>
      <vt:lpstr>Why Good Presentation Practices’s ? </vt:lpstr>
      <vt:lpstr>Slide 6</vt:lpstr>
      <vt:lpstr>Why are you here ?</vt:lpstr>
      <vt:lpstr>Goals and Stories…</vt:lpstr>
      <vt:lpstr>Generic Research Outline</vt:lpstr>
      <vt:lpstr>Generic Industry Outline</vt:lpstr>
      <vt:lpstr>Slide 11</vt:lpstr>
      <vt:lpstr>Formatting</vt:lpstr>
      <vt:lpstr>Slide 13</vt:lpstr>
      <vt:lpstr>Interaction</vt:lpstr>
      <vt:lpstr>Body Language</vt:lpstr>
      <vt:lpstr>Alternative media</vt:lpstr>
      <vt:lpstr>Slide 17</vt:lpstr>
    </vt:vector>
  </TitlesOfParts>
  <Company>FUNDP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Good Practices</dc:title>
  <dc:creator>Martin Mahaux</dc:creator>
  <cp:lastModifiedBy>Olly Gotel</cp:lastModifiedBy>
  <cp:revision>70</cp:revision>
  <dcterms:created xsi:type="dcterms:W3CDTF">2013-06-11T00:30:40Z</dcterms:created>
  <dcterms:modified xsi:type="dcterms:W3CDTF">2013-06-11T00:31:12Z</dcterms:modified>
</cp:coreProperties>
</file>